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14.png" ContentType="image/png"/>
  <Override PartName="/ppt/media/image2.png" ContentType="image/png"/>
  <Override PartName="/ppt/media/image69.png" ContentType="image/png"/>
  <Override PartName="/ppt/media/image32.png" ContentType="image/png"/>
  <Override PartName="/ppt/media/image25.png" ContentType="image/png"/>
  <Override PartName="/ppt/media/image62.png" ContentType="image/png"/>
  <Override PartName="/ppt/media/image75.png" ContentType="image/png"/>
  <Override PartName="/ppt/media/image63.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70.png" ContentType="image/png"/>
  <Override PartName="/ppt/media/image28.png" ContentType="image/png"/>
  <Override PartName="/ppt/media/image68.png" ContentType="image/png"/>
  <Override PartName="/ppt/media/image31.png" ContentType="image/png"/>
  <Override PartName="/ppt/media/image67.png" ContentType="image/png"/>
  <Override PartName="/ppt/media/image66.png" ContentType="image/png"/>
  <Override PartName="/ppt/media/image65.png" ContentType="image/png"/>
  <Override PartName="/ppt/media/image64.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8288000" cy="10287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789D7F34-46B4-420F-B52D-70B837530809}"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01B8F90C-B97E-4A2B-A785-DC843DB73E77}"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72D11286-B78A-4B09-B8EF-42DF6354D29E}"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090DAB9C-122F-4ED9-BE46-03A056D8639F}"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208431D-7AF3-4A05-BFB6-E9948E58A0C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60203D5-8370-43A2-9C84-1E46767E92BB}"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CF54D41-13C6-44C8-A6A5-BF9EF3623FC7}"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BEF0D95-63E8-4D9A-A84C-5B4C51081C1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68A6451-AE79-426F-971F-A924584DD81E}"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E1D0C73-65E7-4937-AE8E-940E0E8EC005}"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71EBCAF-08B4-4D42-9B2C-DD24E883710C}"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D5C226A-3D61-4F4E-899D-B9B0160CA45D}"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E46EE258-F404-4D16-AC87-E0F616439AEB}"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a:t>
            </a:r>
            <a:r>
              <a:rPr b="0" lang="en-US" sz="1800" spc="-1" strike="noStrike">
                <a:solidFill>
                  <a:srgbClr val="000000"/>
                </a:solidFill>
                <a:latin typeface="Calibri"/>
              </a:rPr>
              <a:t>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1" Type="http://schemas.openxmlformats.org/officeDocument/2006/relationships/image" Target="../media/image71.png"/><Relationship Id="rId1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41" name="Group 2"/>
          <p:cNvGrpSpPr/>
          <p:nvPr/>
        </p:nvGrpSpPr>
        <p:grpSpPr>
          <a:xfrm>
            <a:off x="16298640" y="-858960"/>
            <a:ext cx="2037600" cy="11957760"/>
            <a:chOff x="16298640" y="-858960"/>
            <a:chExt cx="2037600" cy="11957760"/>
          </a:xfrm>
        </p:grpSpPr>
        <p:sp>
          <p:nvSpPr>
            <p:cNvPr id="42" name="Freeform 3"/>
            <p:cNvSpPr/>
            <p:nvPr/>
          </p:nvSpPr>
          <p:spPr>
            <a:xfrm rot="16200000">
              <a:off x="11392560" y="4155480"/>
              <a:ext cx="11957760" cy="1928880"/>
            </a:xfrm>
            <a:custGeom>
              <a:avLst/>
              <a:gdLst/>
              <a:ah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fillRef idx="0"/>
            <a:effectRef idx="0"/>
            <a:fontRef idx="minor"/>
          </p:style>
        </p:sp>
        <p:sp>
          <p:nvSpPr>
            <p:cNvPr id="43" name="TextBox 4"/>
            <p:cNvSpPr/>
            <p:nvPr/>
          </p:nvSpPr>
          <p:spPr>
            <a:xfrm rot="16200000">
              <a:off x="11338560" y="4101120"/>
              <a:ext cx="11957760" cy="2037600"/>
            </a:xfrm>
            <a:prstGeom prst="rect">
              <a:avLst/>
            </a:prstGeom>
            <a:noFill/>
            <a:ln w="0">
              <a:noFill/>
            </a:ln>
          </p:spPr>
          <p:style>
            <a:lnRef idx="0"/>
            <a:fillRef idx="0"/>
            <a:effectRef idx="0"/>
            <a:fontRef idx="minor"/>
          </p:style>
        </p:sp>
      </p:grpSp>
      <p:sp>
        <p:nvSpPr>
          <p:cNvPr id="44" name="Freeform 5"/>
          <p:cNvSpPr/>
          <p:nvPr/>
        </p:nvSpPr>
        <p:spPr>
          <a:xfrm>
            <a:off x="11208960" y="-1011240"/>
            <a:ext cx="2647440" cy="2647440"/>
          </a:xfrm>
          <a:custGeom>
            <a:avLst/>
            <a:gdLst/>
            <a:ahLst/>
            <a:rect l="l" t="t" r="r" b="b"/>
            <a:pathLst>
              <a:path w="2647750" h="2647750">
                <a:moveTo>
                  <a:pt x="0" y="0"/>
                </a:moveTo>
                <a:lnTo>
                  <a:pt x="2647750" y="0"/>
                </a:lnTo>
                <a:lnTo>
                  <a:pt x="2647750" y="2647750"/>
                </a:lnTo>
                <a:lnTo>
                  <a:pt x="0" y="2647750"/>
                </a:lnTo>
                <a:lnTo>
                  <a:pt x="0" y="0"/>
                </a:lnTo>
                <a:close/>
              </a:path>
            </a:pathLst>
          </a:custGeom>
          <a:blipFill rotWithShape="0">
            <a:blip r:embed="rId1"/>
            <a:srcRect/>
            <a:stretch/>
          </a:blipFill>
          <a:ln w="0">
            <a:noFill/>
          </a:ln>
        </p:spPr>
        <p:style>
          <a:lnRef idx="0"/>
          <a:fillRef idx="0"/>
          <a:effectRef idx="0"/>
          <a:fontRef idx="minor"/>
        </p:style>
      </p:sp>
      <p:grpSp>
        <p:nvGrpSpPr>
          <p:cNvPr id="45" name="Group 6"/>
          <p:cNvGrpSpPr/>
          <p:nvPr/>
        </p:nvGrpSpPr>
        <p:grpSpPr>
          <a:xfrm>
            <a:off x="10378440" y="649440"/>
            <a:ext cx="7518960" cy="8987400"/>
            <a:chOff x="10378440" y="649440"/>
            <a:chExt cx="7518960" cy="8987400"/>
          </a:xfrm>
        </p:grpSpPr>
        <p:sp>
          <p:nvSpPr>
            <p:cNvPr id="46" name="Freeform 7"/>
            <p:cNvSpPr/>
            <p:nvPr/>
          </p:nvSpPr>
          <p:spPr>
            <a:xfrm>
              <a:off x="10378440" y="649440"/>
              <a:ext cx="7518960" cy="8987400"/>
            </a:xfrm>
            <a:custGeom>
              <a:avLst/>
              <a:gdLst/>
              <a:ah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rotWithShape="0">
              <a:blip r:embed="rId2"/>
              <a:srcRect/>
              <a:stretch/>
            </a:blipFill>
            <a:ln w="0">
              <a:noFill/>
            </a:ln>
          </p:spPr>
          <p:style>
            <a:lnRef idx="0"/>
            <a:fillRef idx="0"/>
            <a:effectRef idx="0"/>
            <a:fontRef idx="minor"/>
          </p:style>
        </p:sp>
      </p:grpSp>
      <p:sp>
        <p:nvSpPr>
          <p:cNvPr id="47" name="Freeform 8"/>
          <p:cNvSpPr/>
          <p:nvPr/>
        </p:nvSpPr>
        <p:spPr>
          <a:xfrm>
            <a:off x="1573920" y="1146240"/>
            <a:ext cx="846000" cy="980640"/>
          </a:xfrm>
          <a:custGeom>
            <a:avLst/>
            <a:gdLst/>
            <a:ahLst/>
            <a:rect l="l" t="t" r="r" b="b"/>
            <a:pathLst>
              <a:path w="846187" h="981086">
                <a:moveTo>
                  <a:pt x="0" y="0"/>
                </a:moveTo>
                <a:lnTo>
                  <a:pt x="846186" y="0"/>
                </a:lnTo>
                <a:lnTo>
                  <a:pt x="846186" y="981086"/>
                </a:lnTo>
                <a:lnTo>
                  <a:pt x="0" y="981086"/>
                </a:lnTo>
                <a:lnTo>
                  <a:pt x="0" y="0"/>
                </a:lnTo>
                <a:close/>
              </a:path>
            </a:pathLst>
          </a:custGeom>
          <a:blipFill rotWithShape="0">
            <a:blip r:embed="rId3"/>
            <a:srcRect/>
            <a:stretch/>
          </a:blipFill>
          <a:ln w="0">
            <a:noFill/>
          </a:ln>
        </p:spPr>
        <p:style>
          <a:lnRef idx="0"/>
          <a:fillRef idx="0"/>
          <a:effectRef idx="0"/>
          <a:fontRef idx="minor"/>
        </p:style>
      </p:sp>
      <p:sp>
        <p:nvSpPr>
          <p:cNvPr id="48" name="Freeform 9"/>
          <p:cNvSpPr/>
          <p:nvPr/>
        </p:nvSpPr>
        <p:spPr>
          <a:xfrm>
            <a:off x="-295200" y="8630640"/>
            <a:ext cx="2647440" cy="2647440"/>
          </a:xfrm>
          <a:custGeom>
            <a:avLst/>
            <a:gdLst/>
            <a:ahLst/>
            <a:rect l="l" t="t" r="r" b="b"/>
            <a:pathLst>
              <a:path w="2647750" h="2647750">
                <a:moveTo>
                  <a:pt x="0" y="0"/>
                </a:moveTo>
                <a:lnTo>
                  <a:pt x="2647750" y="0"/>
                </a:lnTo>
                <a:lnTo>
                  <a:pt x="2647750" y="2647751"/>
                </a:lnTo>
                <a:lnTo>
                  <a:pt x="0" y="2647751"/>
                </a:lnTo>
                <a:lnTo>
                  <a:pt x="0" y="0"/>
                </a:lnTo>
                <a:close/>
              </a:path>
            </a:pathLst>
          </a:custGeom>
          <a:blipFill rotWithShape="0">
            <a:blip r:embed="rId4"/>
            <a:srcRect/>
            <a:stretch/>
          </a:blipFill>
          <a:ln w="0">
            <a:noFill/>
          </a:ln>
        </p:spPr>
        <p:style>
          <a:lnRef idx="0"/>
          <a:fillRef idx="0"/>
          <a:effectRef idx="0"/>
          <a:fontRef idx="minor"/>
        </p:style>
      </p:sp>
      <p:sp>
        <p:nvSpPr>
          <p:cNvPr id="49" name="TextBox 10"/>
          <p:cNvSpPr/>
          <p:nvPr/>
        </p:nvSpPr>
        <p:spPr>
          <a:xfrm>
            <a:off x="1573920" y="7036560"/>
            <a:ext cx="7913520" cy="473040"/>
          </a:xfrm>
          <a:prstGeom prst="rect">
            <a:avLst/>
          </a:prstGeom>
          <a:noFill/>
          <a:ln w="0">
            <a:noFill/>
          </a:ln>
        </p:spPr>
        <p:style>
          <a:lnRef idx="0"/>
          <a:fillRef idx="0"/>
          <a:effectRef idx="0"/>
          <a:fontRef idx="minor"/>
        </p:style>
        <p:txBody>
          <a:bodyPr lIns="0" rIns="0" tIns="0" bIns="0" anchor="t">
            <a:spAutoFit/>
          </a:bodyPr>
          <a:p>
            <a:pPr>
              <a:lnSpc>
                <a:spcPts val="3728"/>
              </a:lnSpc>
              <a:buNone/>
              <a:tabLst>
                <a:tab algn="l" pos="0"/>
              </a:tabLst>
            </a:pPr>
            <a:r>
              <a:rPr b="0" lang="en-US" sz="3030" spc="-1" strike="noStrike">
                <a:solidFill>
                  <a:srgbClr val="56aeff"/>
                </a:solidFill>
                <a:latin typeface="DM Sans Italics"/>
              </a:rPr>
              <a:t>Presented by: GROUP 5</a:t>
            </a:r>
            <a:endParaRPr b="0" lang="en-US" sz="3030" spc="-1" strike="noStrike">
              <a:latin typeface="Arial"/>
            </a:endParaRPr>
          </a:p>
        </p:txBody>
      </p:sp>
      <p:sp>
        <p:nvSpPr>
          <p:cNvPr id="50" name="TextBox 11"/>
          <p:cNvSpPr/>
          <p:nvPr/>
        </p:nvSpPr>
        <p:spPr>
          <a:xfrm>
            <a:off x="1573920" y="3615480"/>
            <a:ext cx="10540080" cy="1791000"/>
          </a:xfrm>
          <a:prstGeom prst="rect">
            <a:avLst/>
          </a:prstGeom>
          <a:noFill/>
          <a:ln w="0">
            <a:noFill/>
          </a:ln>
        </p:spPr>
        <p:style>
          <a:lnRef idx="0"/>
          <a:fillRef idx="0"/>
          <a:effectRef idx="0"/>
          <a:fontRef idx="minor"/>
        </p:style>
        <p:txBody>
          <a:bodyPr lIns="0" rIns="0" tIns="0" bIns="0" anchor="t">
            <a:spAutoFit/>
          </a:bodyPr>
          <a:p>
            <a:pPr>
              <a:lnSpc>
                <a:spcPts val="7050"/>
              </a:lnSpc>
              <a:buNone/>
            </a:pPr>
            <a:r>
              <a:rPr b="0" lang="en-US" sz="5880" spc="-1" strike="noStrike">
                <a:solidFill>
                  <a:srgbClr val="fffbfb"/>
                </a:solidFill>
                <a:latin typeface="Now Bold"/>
              </a:rPr>
              <a:t>BIOMETRIC STUDENT ATTENDANCE</a:t>
            </a:r>
            <a:endParaRPr b="0" lang="en-US" sz="588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93" name="Freeform 2"/>
          <p:cNvSpPr/>
          <p:nvPr/>
        </p:nvSpPr>
        <p:spPr>
          <a:xfrm rot="1313400">
            <a:off x="-4260960" y="6573600"/>
            <a:ext cx="9085320" cy="536832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194" name="Freeform 3"/>
          <p:cNvSpPr/>
          <p:nvPr/>
        </p:nvSpPr>
        <p:spPr>
          <a:xfrm rot="1313400">
            <a:off x="14330520" y="-1655640"/>
            <a:ext cx="9085320" cy="536832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fillRef idx="0"/>
          <a:effectRef idx="0"/>
          <a:fontRef idx="minor"/>
        </p:style>
      </p:sp>
      <p:sp>
        <p:nvSpPr>
          <p:cNvPr id="195" name="Freeform 4"/>
          <p:cNvSpPr/>
          <p:nvPr/>
        </p:nvSpPr>
        <p:spPr>
          <a:xfrm>
            <a:off x="469800" y="4513320"/>
            <a:ext cx="1399320" cy="1399320"/>
          </a:xfrm>
          <a:custGeom>
            <a:avLst/>
            <a:gdLst/>
            <a:ahLst/>
            <a:rect l="l" t="t" r="r" b="b"/>
            <a:pathLst>
              <a:path w="1399568" h="1399568">
                <a:moveTo>
                  <a:pt x="0" y="0"/>
                </a:moveTo>
                <a:lnTo>
                  <a:pt x="1399568" y="0"/>
                </a:lnTo>
                <a:lnTo>
                  <a:pt x="1399568" y="1399568"/>
                </a:lnTo>
                <a:lnTo>
                  <a:pt x="0" y="1399568"/>
                </a:lnTo>
                <a:lnTo>
                  <a:pt x="0" y="0"/>
                </a:lnTo>
                <a:close/>
              </a:path>
            </a:pathLst>
          </a:custGeom>
          <a:blipFill rotWithShape="0">
            <a:blip r:embed="rId3"/>
            <a:srcRect/>
            <a:stretch/>
          </a:blipFill>
          <a:ln w="0">
            <a:noFill/>
          </a:ln>
        </p:spPr>
        <p:style>
          <a:lnRef idx="0"/>
          <a:fillRef idx="0"/>
          <a:effectRef idx="0"/>
          <a:fontRef idx="minor"/>
        </p:style>
      </p:sp>
      <p:sp>
        <p:nvSpPr>
          <p:cNvPr id="196" name="Freeform 5"/>
          <p:cNvSpPr/>
          <p:nvPr/>
        </p:nvSpPr>
        <p:spPr>
          <a:xfrm>
            <a:off x="4565880" y="461160"/>
            <a:ext cx="9091440" cy="3844800"/>
          </a:xfrm>
          <a:custGeom>
            <a:avLst/>
            <a:gdLst/>
            <a:ahLst/>
            <a:rect l="l" t="t" r="r" b="b"/>
            <a:pathLst>
              <a:path w="9091852" h="3845135">
                <a:moveTo>
                  <a:pt x="0" y="0"/>
                </a:moveTo>
                <a:lnTo>
                  <a:pt x="9091852" y="0"/>
                </a:lnTo>
                <a:lnTo>
                  <a:pt x="9091852" y="3845135"/>
                </a:lnTo>
                <a:lnTo>
                  <a:pt x="0" y="3845135"/>
                </a:lnTo>
                <a:lnTo>
                  <a:pt x="0" y="0"/>
                </a:lnTo>
                <a:close/>
              </a:path>
            </a:pathLst>
          </a:custGeom>
          <a:blipFill rotWithShape="0">
            <a:blip r:embed="rId4"/>
            <a:srcRect/>
            <a:stretch/>
          </a:blipFill>
          <a:ln w="0">
            <a:noFill/>
          </a:ln>
        </p:spPr>
        <p:style>
          <a:lnRef idx="0"/>
          <a:fillRef idx="0"/>
          <a:effectRef idx="0"/>
          <a:fontRef idx="minor"/>
        </p:style>
      </p:sp>
      <p:sp>
        <p:nvSpPr>
          <p:cNvPr id="197" name="Freeform 6"/>
          <p:cNvSpPr/>
          <p:nvPr/>
        </p:nvSpPr>
        <p:spPr>
          <a:xfrm>
            <a:off x="4350600" y="4919760"/>
            <a:ext cx="10095120" cy="3936960"/>
          </a:xfrm>
          <a:custGeom>
            <a:avLst/>
            <a:gdLst/>
            <a:ahLst/>
            <a:rect l="l" t="t" r="r" b="b"/>
            <a:pathLst>
              <a:path w="10095355" h="3937166">
                <a:moveTo>
                  <a:pt x="0" y="0"/>
                </a:moveTo>
                <a:lnTo>
                  <a:pt x="10095354" y="0"/>
                </a:lnTo>
                <a:lnTo>
                  <a:pt x="10095354" y="3937166"/>
                </a:lnTo>
                <a:lnTo>
                  <a:pt x="0" y="3937166"/>
                </a:lnTo>
                <a:lnTo>
                  <a:pt x="0" y="0"/>
                </a:lnTo>
                <a:close/>
              </a:path>
            </a:pathLst>
          </a:custGeom>
          <a:blipFill rotWithShape="0">
            <a:blip r:embed="rId5"/>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98" name="Freeform 2"/>
          <p:cNvSpPr/>
          <p:nvPr/>
        </p:nvSpPr>
        <p:spPr>
          <a:xfrm rot="1313400">
            <a:off x="-4260960" y="6573600"/>
            <a:ext cx="9085320" cy="536832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199" name="Freeform 3"/>
          <p:cNvSpPr/>
          <p:nvPr/>
        </p:nvSpPr>
        <p:spPr>
          <a:xfrm rot="1313400">
            <a:off x="14330520" y="-1655640"/>
            <a:ext cx="9085320" cy="536832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fillRef idx="0"/>
          <a:effectRef idx="0"/>
          <a:fontRef idx="minor"/>
        </p:style>
      </p:sp>
      <p:sp>
        <p:nvSpPr>
          <p:cNvPr id="200" name="Freeform 4"/>
          <p:cNvSpPr/>
          <p:nvPr/>
        </p:nvSpPr>
        <p:spPr>
          <a:xfrm>
            <a:off x="0" y="474120"/>
            <a:ext cx="1399320" cy="1399320"/>
          </a:xfrm>
          <a:custGeom>
            <a:avLst/>
            <a:gdLst/>
            <a:ahLst/>
            <a:rect l="l" t="t" r="r" b="b"/>
            <a:pathLst>
              <a:path w="1399568" h="1399568">
                <a:moveTo>
                  <a:pt x="0" y="0"/>
                </a:moveTo>
                <a:lnTo>
                  <a:pt x="1399568" y="0"/>
                </a:lnTo>
                <a:lnTo>
                  <a:pt x="1399568" y="1399567"/>
                </a:lnTo>
                <a:lnTo>
                  <a:pt x="0" y="1399567"/>
                </a:lnTo>
                <a:lnTo>
                  <a:pt x="0" y="0"/>
                </a:lnTo>
                <a:close/>
              </a:path>
            </a:pathLst>
          </a:custGeom>
          <a:blipFill rotWithShape="0">
            <a:blip r:embed="rId3"/>
            <a:srcRect/>
            <a:stretch/>
          </a:blipFill>
          <a:ln w="0">
            <a:noFill/>
          </a:ln>
        </p:spPr>
        <p:style>
          <a:lnRef idx="0"/>
          <a:fillRef idx="0"/>
          <a:effectRef idx="0"/>
          <a:fontRef idx="minor"/>
        </p:style>
      </p:sp>
      <p:sp>
        <p:nvSpPr>
          <p:cNvPr id="201" name="Freeform 5"/>
          <p:cNvSpPr/>
          <p:nvPr/>
        </p:nvSpPr>
        <p:spPr>
          <a:xfrm>
            <a:off x="2998440" y="4537440"/>
            <a:ext cx="10193040" cy="5199120"/>
          </a:xfrm>
          <a:custGeom>
            <a:avLst/>
            <a:gdLst/>
            <a:ahLst/>
            <a:rect l="l" t="t" r="r" b="b"/>
            <a:pathLst>
              <a:path w="10193435" h="5199398">
                <a:moveTo>
                  <a:pt x="0" y="0"/>
                </a:moveTo>
                <a:lnTo>
                  <a:pt x="10193435" y="0"/>
                </a:lnTo>
                <a:lnTo>
                  <a:pt x="10193435" y="5199399"/>
                </a:lnTo>
                <a:lnTo>
                  <a:pt x="0" y="5199399"/>
                </a:lnTo>
                <a:lnTo>
                  <a:pt x="0" y="0"/>
                </a:lnTo>
                <a:close/>
              </a:path>
            </a:pathLst>
          </a:custGeom>
          <a:blipFill rotWithShape="0">
            <a:blip r:embed="rId4"/>
            <a:srcRect/>
            <a:stretch/>
          </a:blipFill>
          <a:ln w="0">
            <a:noFill/>
          </a:ln>
        </p:spPr>
        <p:style>
          <a:lnRef idx="0"/>
          <a:fillRef idx="0"/>
          <a:effectRef idx="0"/>
          <a:fontRef idx="minor"/>
        </p:style>
      </p:sp>
      <p:sp>
        <p:nvSpPr>
          <p:cNvPr id="202" name="Freeform 6"/>
          <p:cNvSpPr/>
          <p:nvPr/>
        </p:nvSpPr>
        <p:spPr>
          <a:xfrm>
            <a:off x="2190960" y="301320"/>
            <a:ext cx="11808360" cy="3904920"/>
          </a:xfrm>
          <a:custGeom>
            <a:avLst/>
            <a:gdLst/>
            <a:ahLst/>
            <a:rect l="l" t="t" r="r" b="b"/>
            <a:pathLst>
              <a:path w="11808747" h="3905324">
                <a:moveTo>
                  <a:pt x="0" y="0"/>
                </a:moveTo>
                <a:lnTo>
                  <a:pt x="11808747" y="0"/>
                </a:lnTo>
                <a:lnTo>
                  <a:pt x="11808747" y="3905324"/>
                </a:lnTo>
                <a:lnTo>
                  <a:pt x="0" y="3905324"/>
                </a:lnTo>
                <a:lnTo>
                  <a:pt x="0" y="0"/>
                </a:lnTo>
                <a:close/>
              </a:path>
            </a:pathLst>
          </a:custGeom>
          <a:blipFill rotWithShape="0">
            <a:blip r:embed="rId5"/>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203" name="Group 2"/>
          <p:cNvGrpSpPr/>
          <p:nvPr/>
        </p:nvGrpSpPr>
        <p:grpSpPr>
          <a:xfrm>
            <a:off x="10899360" y="-54720"/>
            <a:ext cx="8958600" cy="9312840"/>
            <a:chOff x="10899360" y="-54720"/>
            <a:chExt cx="8958600" cy="9312840"/>
          </a:xfrm>
        </p:grpSpPr>
        <p:sp>
          <p:nvSpPr>
            <p:cNvPr id="204" name="Freeform 3"/>
            <p:cNvSpPr/>
            <p:nvPr/>
          </p:nvSpPr>
          <p:spPr>
            <a:xfrm>
              <a:off x="10899360" y="-54720"/>
              <a:ext cx="8958600" cy="9312840"/>
            </a:xfrm>
            <a:custGeom>
              <a:avLst/>
              <a:gdLst/>
              <a:ah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rotWithShape="0">
              <a:blip r:embed="rId1"/>
              <a:srcRect/>
              <a:stretch/>
            </a:blipFill>
            <a:ln w="0">
              <a:noFill/>
            </a:ln>
          </p:spPr>
          <p:style>
            <a:lnRef idx="0"/>
            <a:fillRef idx="0"/>
            <a:effectRef idx="0"/>
            <a:fontRef idx="minor"/>
          </p:style>
        </p:sp>
      </p:grpSp>
      <p:sp>
        <p:nvSpPr>
          <p:cNvPr id="205" name="Freeform 4"/>
          <p:cNvSpPr/>
          <p:nvPr/>
        </p:nvSpPr>
        <p:spPr>
          <a:xfrm>
            <a:off x="17259480" y="8127360"/>
            <a:ext cx="1802520" cy="1802520"/>
          </a:xfrm>
          <a:custGeom>
            <a:avLst/>
            <a:gdLst/>
            <a:ahLst/>
            <a:rect l="l" t="t" r="r" b="b"/>
            <a:pathLst>
              <a:path w="1802889" h="1802889">
                <a:moveTo>
                  <a:pt x="0" y="0"/>
                </a:moveTo>
                <a:lnTo>
                  <a:pt x="1802889" y="0"/>
                </a:lnTo>
                <a:lnTo>
                  <a:pt x="1802889" y="1802889"/>
                </a:lnTo>
                <a:lnTo>
                  <a:pt x="0" y="1802889"/>
                </a:lnTo>
                <a:lnTo>
                  <a:pt x="0" y="0"/>
                </a:lnTo>
                <a:close/>
              </a:path>
            </a:pathLst>
          </a:custGeom>
          <a:blipFill rotWithShape="0">
            <a:blip r:embed="rId2"/>
            <a:srcRect/>
            <a:stretch/>
          </a:blipFill>
          <a:ln w="0">
            <a:noFill/>
          </a:ln>
        </p:spPr>
        <p:style>
          <a:lnRef idx="0"/>
          <a:fillRef idx="0"/>
          <a:effectRef idx="0"/>
          <a:fontRef idx="minor"/>
        </p:style>
      </p:sp>
      <p:sp>
        <p:nvSpPr>
          <p:cNvPr id="206" name="Freeform 5"/>
          <p:cNvSpPr/>
          <p:nvPr/>
        </p:nvSpPr>
        <p:spPr>
          <a:xfrm>
            <a:off x="9833400" y="-1033200"/>
            <a:ext cx="2292840" cy="2292840"/>
          </a:xfrm>
          <a:custGeom>
            <a:avLst/>
            <a:gdLst/>
            <a:ahLst/>
            <a:rect l="l" t="t" r="r" b="b"/>
            <a:pathLst>
              <a:path w="2293320" h="2293320">
                <a:moveTo>
                  <a:pt x="0" y="0"/>
                </a:moveTo>
                <a:lnTo>
                  <a:pt x="2293320" y="0"/>
                </a:lnTo>
                <a:lnTo>
                  <a:pt x="2293320" y="2293319"/>
                </a:lnTo>
                <a:lnTo>
                  <a:pt x="0" y="2293319"/>
                </a:lnTo>
                <a:lnTo>
                  <a:pt x="0" y="0"/>
                </a:lnTo>
                <a:close/>
              </a:path>
            </a:pathLst>
          </a:custGeom>
          <a:blipFill rotWithShape="0">
            <a:blip r:embed="rId3"/>
            <a:srcRect/>
            <a:stretch/>
          </a:blipFill>
          <a:ln w="0">
            <a:noFill/>
          </a:ln>
        </p:spPr>
        <p:style>
          <a:lnRef idx="0"/>
          <a:fillRef idx="0"/>
          <a:effectRef idx="0"/>
          <a:fontRef idx="minor"/>
        </p:style>
      </p:sp>
      <p:sp>
        <p:nvSpPr>
          <p:cNvPr id="207" name="TextBox 6"/>
          <p:cNvSpPr/>
          <p:nvPr/>
        </p:nvSpPr>
        <p:spPr>
          <a:xfrm>
            <a:off x="2350440" y="3521880"/>
            <a:ext cx="3238200" cy="1588680"/>
          </a:xfrm>
          <a:prstGeom prst="rect">
            <a:avLst/>
          </a:prstGeom>
          <a:noFill/>
          <a:ln w="0">
            <a:noFill/>
          </a:ln>
        </p:spPr>
        <p:style>
          <a:lnRef idx="0"/>
          <a:fillRef idx="0"/>
          <a:effectRef idx="0"/>
          <a:fontRef idx="minor"/>
        </p:style>
        <p:txBody>
          <a:bodyPr lIns="0" rIns="0" tIns="0" bIns="0" anchor="t">
            <a:spAutoFit/>
          </a:bodyPr>
          <a:p>
            <a:pPr algn="ctr">
              <a:lnSpc>
                <a:spcPts val="12506"/>
              </a:lnSpc>
              <a:buNone/>
              <a:tabLst>
                <a:tab algn="l" pos="0"/>
              </a:tabLst>
            </a:pPr>
            <a:r>
              <a:rPr b="0" lang="en-US" sz="10420" spc="-1" strike="noStrike">
                <a:solidFill>
                  <a:srgbClr val="ffffff"/>
                </a:solidFill>
                <a:latin typeface="Now Bold"/>
              </a:rPr>
              <a:t>80%</a:t>
            </a:r>
            <a:endParaRPr b="0" lang="en-US" sz="10420" spc="-1" strike="noStrike">
              <a:latin typeface="Arial"/>
            </a:endParaRPr>
          </a:p>
        </p:txBody>
      </p:sp>
      <p:pic>
        <p:nvPicPr>
          <p:cNvPr id="208" name="Picture 7" descr=""/>
          <p:cNvPicPr/>
          <p:nvPr/>
        </p:nvPicPr>
        <p:blipFill>
          <a:blip r:embed="rId4"/>
          <a:stretch/>
        </p:blipFill>
        <p:spPr>
          <a:xfrm>
            <a:off x="2185920" y="4818240"/>
            <a:ext cx="3567240" cy="1100160"/>
          </a:xfrm>
          <a:prstGeom prst="rect">
            <a:avLst/>
          </a:prstGeom>
          <a:ln w="0">
            <a:noFill/>
          </a:ln>
        </p:spPr>
      </p:pic>
      <p:sp>
        <p:nvSpPr>
          <p:cNvPr id="209" name="TextBox 8"/>
          <p:cNvSpPr/>
          <p:nvPr/>
        </p:nvSpPr>
        <p:spPr>
          <a:xfrm>
            <a:off x="2350440" y="6676560"/>
            <a:ext cx="3238200" cy="1588680"/>
          </a:xfrm>
          <a:prstGeom prst="rect">
            <a:avLst/>
          </a:prstGeom>
          <a:noFill/>
          <a:ln w="0">
            <a:noFill/>
          </a:ln>
        </p:spPr>
        <p:style>
          <a:lnRef idx="0"/>
          <a:fillRef idx="0"/>
          <a:effectRef idx="0"/>
          <a:fontRef idx="minor"/>
        </p:style>
        <p:txBody>
          <a:bodyPr lIns="0" rIns="0" tIns="0" bIns="0" anchor="t">
            <a:spAutoFit/>
          </a:bodyPr>
          <a:p>
            <a:pPr algn="ctr">
              <a:lnSpc>
                <a:spcPts val="12506"/>
              </a:lnSpc>
              <a:buNone/>
              <a:tabLst>
                <a:tab algn="l" pos="0"/>
              </a:tabLst>
            </a:pPr>
            <a:r>
              <a:rPr b="0" lang="en-US" sz="10420" spc="-1" strike="noStrike">
                <a:solidFill>
                  <a:srgbClr val="ffffff"/>
                </a:solidFill>
                <a:latin typeface="Now Bold"/>
              </a:rPr>
              <a:t>20%</a:t>
            </a:r>
            <a:endParaRPr b="0" lang="en-US" sz="10420" spc="-1" strike="noStrike">
              <a:latin typeface="Arial"/>
            </a:endParaRPr>
          </a:p>
        </p:txBody>
      </p:sp>
      <p:pic>
        <p:nvPicPr>
          <p:cNvPr id="210" name="Picture 9" descr=""/>
          <p:cNvPicPr/>
          <p:nvPr/>
        </p:nvPicPr>
        <p:blipFill>
          <a:blip r:embed="rId5"/>
          <a:stretch/>
        </p:blipFill>
        <p:spPr>
          <a:xfrm>
            <a:off x="2185920" y="7972920"/>
            <a:ext cx="3567240" cy="1100160"/>
          </a:xfrm>
          <a:prstGeom prst="rect">
            <a:avLst/>
          </a:prstGeom>
          <a:ln w="0">
            <a:noFill/>
          </a:ln>
        </p:spPr>
      </p:pic>
      <p:grpSp>
        <p:nvGrpSpPr>
          <p:cNvPr id="211" name="Group 10"/>
          <p:cNvGrpSpPr/>
          <p:nvPr/>
        </p:nvGrpSpPr>
        <p:grpSpPr>
          <a:xfrm>
            <a:off x="-1542960" y="-199440"/>
            <a:ext cx="2760480" cy="10486080"/>
            <a:chOff x="-1542960" y="-199440"/>
            <a:chExt cx="2760480" cy="10486080"/>
          </a:xfrm>
        </p:grpSpPr>
        <p:sp>
          <p:nvSpPr>
            <p:cNvPr id="212" name="Freeform 11"/>
            <p:cNvSpPr/>
            <p:nvPr/>
          </p:nvSpPr>
          <p:spPr>
            <a:xfrm>
              <a:off x="-1542960" y="-54720"/>
              <a:ext cx="2760480" cy="10341360"/>
            </a:xfrm>
            <a:custGeom>
              <a:avLst/>
              <a:gdLst/>
              <a:ahLst/>
              <a:rect l="l" t="t" r="r" b="b"/>
              <a:pathLst>
                <a:path w="727107" h="2723752">
                  <a:moveTo>
                    <a:pt x="0" y="0"/>
                  </a:moveTo>
                  <a:lnTo>
                    <a:pt x="727107" y="0"/>
                  </a:lnTo>
                  <a:lnTo>
                    <a:pt x="727107" y="2723752"/>
                  </a:lnTo>
                  <a:lnTo>
                    <a:pt x="0" y="2723752"/>
                  </a:lnTo>
                  <a:close/>
                </a:path>
              </a:pathLst>
            </a:custGeom>
            <a:solidFill>
              <a:srgbClr val="145da0"/>
            </a:solidFill>
            <a:ln w="0">
              <a:noFill/>
            </a:ln>
          </p:spPr>
          <p:style>
            <a:lnRef idx="0"/>
            <a:fillRef idx="0"/>
            <a:effectRef idx="0"/>
            <a:fontRef idx="minor"/>
          </p:style>
        </p:sp>
        <p:sp>
          <p:nvSpPr>
            <p:cNvPr id="213" name="TextBox 12"/>
            <p:cNvSpPr/>
            <p:nvPr/>
          </p:nvSpPr>
          <p:spPr>
            <a:xfrm>
              <a:off x="-1542960" y="-199440"/>
              <a:ext cx="2760480" cy="10486080"/>
            </a:xfrm>
            <a:prstGeom prst="rect">
              <a:avLst/>
            </a:prstGeom>
            <a:noFill/>
            <a:ln w="0">
              <a:noFill/>
            </a:ln>
          </p:spPr>
          <p:style>
            <a:lnRef idx="0"/>
            <a:fillRef idx="0"/>
            <a:effectRef idx="0"/>
            <a:fontRef idx="minor"/>
          </p:style>
        </p:sp>
      </p:grpSp>
      <p:sp>
        <p:nvSpPr>
          <p:cNvPr id="214" name="TextBox 13"/>
          <p:cNvSpPr/>
          <p:nvPr/>
        </p:nvSpPr>
        <p:spPr>
          <a:xfrm>
            <a:off x="2682360" y="1760400"/>
            <a:ext cx="7740000" cy="1001520"/>
          </a:xfrm>
          <a:prstGeom prst="rect">
            <a:avLst/>
          </a:prstGeom>
          <a:noFill/>
          <a:ln w="0">
            <a:noFill/>
          </a:ln>
        </p:spPr>
        <p:style>
          <a:lnRef idx="0"/>
          <a:fillRef idx="0"/>
          <a:effectRef idx="0"/>
          <a:fontRef idx="minor"/>
        </p:style>
        <p:txBody>
          <a:bodyPr lIns="0" rIns="0" tIns="0" bIns="0" anchor="t">
            <a:spAutoFit/>
          </a:bodyPr>
          <a:p>
            <a:pPr algn="ctr">
              <a:lnSpc>
                <a:spcPts val="7883"/>
              </a:lnSpc>
              <a:buNone/>
              <a:tabLst>
                <a:tab algn="l" pos="0"/>
              </a:tabLst>
            </a:pPr>
            <a:r>
              <a:rPr b="0" lang="en-US" sz="6569" spc="-1" strike="noStrike">
                <a:solidFill>
                  <a:srgbClr val="ffffff"/>
                </a:solidFill>
                <a:latin typeface="Now Bold"/>
              </a:rPr>
              <a:t>4.3-INTERVIEWS</a:t>
            </a:r>
            <a:endParaRPr b="0" lang="en-US" sz="6569" spc="-1" strike="noStrike">
              <a:latin typeface="Arial"/>
            </a:endParaRPr>
          </a:p>
        </p:txBody>
      </p:sp>
      <p:sp>
        <p:nvSpPr>
          <p:cNvPr id="215" name="TextBox 14"/>
          <p:cNvSpPr/>
          <p:nvPr/>
        </p:nvSpPr>
        <p:spPr>
          <a:xfrm>
            <a:off x="6112080" y="3710520"/>
            <a:ext cx="3727440" cy="2537280"/>
          </a:xfrm>
          <a:prstGeom prst="rect">
            <a:avLst/>
          </a:prstGeom>
          <a:noFill/>
          <a:ln w="0">
            <a:noFill/>
          </a:ln>
        </p:spPr>
        <p:style>
          <a:lnRef idx="0"/>
          <a:fillRef idx="0"/>
          <a:effectRef idx="0"/>
          <a:fontRef idx="minor"/>
        </p:style>
        <p:txBody>
          <a:bodyPr lIns="0" rIns="0" tIns="0" bIns="0" anchor="t">
            <a:spAutoFit/>
          </a:bodyPr>
          <a:p>
            <a:pPr>
              <a:lnSpc>
                <a:spcPts val="2854"/>
              </a:lnSpc>
              <a:buNone/>
              <a:tabLst>
                <a:tab algn="l" pos="0"/>
              </a:tabLst>
            </a:pPr>
            <a:r>
              <a:rPr b="0" lang="en-US" sz="2070" spc="-1" strike="noStrike">
                <a:solidFill>
                  <a:srgbClr val="ffffff"/>
                </a:solidFill>
                <a:latin typeface="DM Sans"/>
              </a:rPr>
              <a:t>desires a reliable efficient , and secure biometric application that streamlines the process of taking attendance, eliminates errors, and provides real-time data.</a:t>
            </a:r>
            <a:endParaRPr b="0" lang="en-US" sz="2070" spc="-1" strike="noStrike">
              <a:latin typeface="Arial"/>
            </a:endParaRPr>
          </a:p>
        </p:txBody>
      </p:sp>
      <p:sp>
        <p:nvSpPr>
          <p:cNvPr id="216" name="TextBox 15"/>
          <p:cNvSpPr/>
          <p:nvPr/>
        </p:nvSpPr>
        <p:spPr>
          <a:xfrm>
            <a:off x="6065280" y="6843240"/>
            <a:ext cx="3727440" cy="1449720"/>
          </a:xfrm>
          <a:prstGeom prst="rect">
            <a:avLst/>
          </a:prstGeom>
          <a:noFill/>
          <a:ln w="0">
            <a:noFill/>
          </a:ln>
        </p:spPr>
        <p:style>
          <a:lnRef idx="0"/>
          <a:fillRef idx="0"/>
          <a:effectRef idx="0"/>
          <a:fontRef idx="minor"/>
        </p:style>
        <p:txBody>
          <a:bodyPr lIns="0" rIns="0" tIns="0" bIns="0" anchor="t">
            <a:spAutoFit/>
          </a:bodyPr>
          <a:p>
            <a:pPr>
              <a:lnSpc>
                <a:spcPts val="2854"/>
              </a:lnSpc>
              <a:buNone/>
              <a:tabLst>
                <a:tab algn="l" pos="0"/>
              </a:tabLst>
            </a:pPr>
            <a:r>
              <a:rPr b="0" lang="en-US" sz="2070" spc="-1" strike="noStrike">
                <a:solidFill>
                  <a:srgbClr val="ffffff"/>
                </a:solidFill>
                <a:latin typeface="DM Sans"/>
              </a:rPr>
              <a:t>desires a biometric attendance application that deal with face recognition instead of fingerprint.</a:t>
            </a:r>
            <a:endParaRPr b="0" lang="en-US" sz="207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217" name="Group 2"/>
          <p:cNvGrpSpPr/>
          <p:nvPr/>
        </p:nvGrpSpPr>
        <p:grpSpPr>
          <a:xfrm>
            <a:off x="2017800" y="3886920"/>
            <a:ext cx="2844720" cy="4537800"/>
            <a:chOff x="2017800" y="3886920"/>
            <a:chExt cx="2844720" cy="4537800"/>
          </a:xfrm>
        </p:grpSpPr>
        <p:sp>
          <p:nvSpPr>
            <p:cNvPr id="218" name="Freeform 3"/>
            <p:cNvSpPr/>
            <p:nvPr/>
          </p:nvSpPr>
          <p:spPr>
            <a:xfrm>
              <a:off x="2017800" y="4043880"/>
              <a:ext cx="2844720" cy="4380840"/>
            </a:xfrm>
            <a:custGeom>
              <a:avLst/>
              <a:gdLst/>
              <a:ahLst/>
              <a:rect l="l" t="t" r="r" b="b"/>
              <a:pathLst>
                <a:path w="862412" h="1327963">
                  <a:moveTo>
                    <a:pt x="0" y="0"/>
                  </a:moveTo>
                  <a:lnTo>
                    <a:pt x="862412" y="0"/>
                  </a:lnTo>
                  <a:lnTo>
                    <a:pt x="862412" y="1327963"/>
                  </a:lnTo>
                  <a:lnTo>
                    <a:pt x="0" y="1327963"/>
                  </a:lnTo>
                  <a:close/>
                </a:path>
              </a:pathLst>
            </a:custGeom>
            <a:solidFill>
              <a:srgbClr val="145da0"/>
            </a:solidFill>
            <a:ln w="0">
              <a:noFill/>
            </a:ln>
          </p:spPr>
          <p:style>
            <a:lnRef idx="0"/>
            <a:fillRef idx="0"/>
            <a:effectRef idx="0"/>
            <a:fontRef idx="minor"/>
          </p:style>
        </p:sp>
        <p:sp>
          <p:nvSpPr>
            <p:cNvPr id="219" name="TextBox 4"/>
            <p:cNvSpPr/>
            <p:nvPr/>
          </p:nvSpPr>
          <p:spPr>
            <a:xfrm>
              <a:off x="2017800" y="3886920"/>
              <a:ext cx="2844720" cy="4537800"/>
            </a:xfrm>
            <a:prstGeom prst="rect">
              <a:avLst/>
            </a:prstGeom>
            <a:noFill/>
            <a:ln w="0">
              <a:noFill/>
            </a:ln>
          </p:spPr>
          <p:style>
            <a:lnRef idx="0"/>
            <a:fillRef idx="0"/>
            <a:effectRef idx="0"/>
            <a:fontRef idx="minor"/>
          </p:style>
        </p:sp>
      </p:grpSp>
      <p:grpSp>
        <p:nvGrpSpPr>
          <p:cNvPr id="220" name="Group 5"/>
          <p:cNvGrpSpPr/>
          <p:nvPr/>
        </p:nvGrpSpPr>
        <p:grpSpPr>
          <a:xfrm>
            <a:off x="2207520" y="4068720"/>
            <a:ext cx="2463120" cy="2390760"/>
            <a:chOff x="2207520" y="4068720"/>
            <a:chExt cx="2463120" cy="2390760"/>
          </a:xfrm>
        </p:grpSpPr>
        <p:sp>
          <p:nvSpPr>
            <p:cNvPr id="221" name="Freeform 6"/>
            <p:cNvSpPr/>
            <p:nvPr/>
          </p:nvSpPr>
          <p:spPr>
            <a:xfrm>
              <a:off x="2207520" y="4088880"/>
              <a:ext cx="2463120" cy="235080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ffffff"/>
            </a:solidFill>
            <a:ln w="12700">
              <a:solidFill>
                <a:srgbClr val="000000"/>
              </a:solidFill>
              <a:round/>
            </a:ln>
          </p:spPr>
          <p:style>
            <a:lnRef idx="0"/>
            <a:fillRef idx="0"/>
            <a:effectRef idx="0"/>
            <a:fontRef idx="minor"/>
          </p:style>
        </p:sp>
        <p:sp>
          <p:nvSpPr>
            <p:cNvPr id="222" name="Freeform 7"/>
            <p:cNvSpPr/>
            <p:nvPr/>
          </p:nvSpPr>
          <p:spPr>
            <a:xfrm>
              <a:off x="2243520" y="4068720"/>
              <a:ext cx="2390760" cy="239076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a:ln w="0">
              <a:noFill/>
            </a:ln>
          </p:spPr>
          <p:style>
            <a:lnRef idx="0"/>
            <a:fillRef idx="0"/>
            <a:effectRef idx="0"/>
            <a:fontRef idx="minor"/>
          </p:style>
        </p:sp>
      </p:grpSp>
      <p:grpSp>
        <p:nvGrpSpPr>
          <p:cNvPr id="223" name="Group 8"/>
          <p:cNvGrpSpPr/>
          <p:nvPr/>
        </p:nvGrpSpPr>
        <p:grpSpPr>
          <a:xfrm>
            <a:off x="2207520" y="4068720"/>
            <a:ext cx="2463120" cy="2390760"/>
            <a:chOff x="2207520" y="4068720"/>
            <a:chExt cx="2463120" cy="2390760"/>
          </a:xfrm>
        </p:grpSpPr>
        <p:sp>
          <p:nvSpPr>
            <p:cNvPr id="224" name="Freeform 9"/>
            <p:cNvSpPr/>
            <p:nvPr/>
          </p:nvSpPr>
          <p:spPr>
            <a:xfrm>
              <a:off x="2207520" y="4088880"/>
              <a:ext cx="2463120" cy="235080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
              <a:srcRect/>
              <a:stretch/>
            </a:blipFill>
            <a:ln w="0">
              <a:noFill/>
            </a:ln>
          </p:spPr>
          <p:style>
            <a:lnRef idx="0"/>
            <a:fillRef idx="0"/>
            <a:effectRef idx="0"/>
            <a:fontRef idx="minor"/>
          </p:style>
        </p:sp>
        <p:sp>
          <p:nvSpPr>
            <p:cNvPr id="225" name="Freeform 10"/>
            <p:cNvSpPr/>
            <p:nvPr/>
          </p:nvSpPr>
          <p:spPr>
            <a:xfrm>
              <a:off x="2243520" y="4068720"/>
              <a:ext cx="2390760" cy="239076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a:ln w="0">
              <a:noFill/>
            </a:ln>
          </p:spPr>
          <p:style>
            <a:lnRef idx="0"/>
            <a:fillRef idx="0"/>
            <a:effectRef idx="0"/>
            <a:fontRef idx="minor"/>
          </p:style>
        </p:sp>
      </p:grpSp>
      <p:sp>
        <p:nvSpPr>
          <p:cNvPr id="226" name="Freeform 11"/>
          <p:cNvSpPr/>
          <p:nvPr/>
        </p:nvSpPr>
        <p:spPr>
          <a:xfrm>
            <a:off x="2017800" y="8425080"/>
            <a:ext cx="2844720" cy="300960"/>
          </a:xfrm>
          <a:custGeom>
            <a:avLst/>
            <a:gdLst/>
            <a:ahLst/>
            <a:rect l="l" t="t" r="r" b="b"/>
            <a:pathLst>
              <a:path w="2845162" h="301305">
                <a:moveTo>
                  <a:pt x="0" y="0"/>
                </a:moveTo>
                <a:lnTo>
                  <a:pt x="2845162" y="0"/>
                </a:lnTo>
                <a:lnTo>
                  <a:pt x="2845162" y="301305"/>
                </a:lnTo>
                <a:lnTo>
                  <a:pt x="0" y="301305"/>
                </a:lnTo>
                <a:lnTo>
                  <a:pt x="0" y="0"/>
                </a:lnTo>
                <a:close/>
              </a:path>
            </a:pathLst>
          </a:custGeom>
          <a:blipFill rotWithShape="0">
            <a:blip r:embed="rId2"/>
            <a:srcRect/>
            <a:stretch/>
          </a:blipFill>
          <a:ln w="0">
            <a:noFill/>
          </a:ln>
        </p:spPr>
        <p:style>
          <a:lnRef idx="0"/>
          <a:fillRef idx="0"/>
          <a:effectRef idx="0"/>
          <a:fontRef idx="minor"/>
        </p:style>
      </p:sp>
      <p:grpSp>
        <p:nvGrpSpPr>
          <p:cNvPr id="227" name="Group 12"/>
          <p:cNvGrpSpPr/>
          <p:nvPr/>
        </p:nvGrpSpPr>
        <p:grpSpPr>
          <a:xfrm>
            <a:off x="-690480" y="-1687680"/>
            <a:ext cx="19210320" cy="4597560"/>
            <a:chOff x="-690480" y="-1687680"/>
            <a:chExt cx="19210320" cy="4597560"/>
          </a:xfrm>
        </p:grpSpPr>
        <p:sp>
          <p:nvSpPr>
            <p:cNvPr id="228" name="Freeform 13"/>
            <p:cNvSpPr/>
            <p:nvPr/>
          </p:nvSpPr>
          <p:spPr>
            <a:xfrm>
              <a:off x="-690480" y="-1542960"/>
              <a:ext cx="19210320" cy="4452840"/>
            </a:xfrm>
            <a:custGeom>
              <a:avLst/>
              <a:gdLst/>
              <a:ahLst/>
              <a:rect l="l" t="t" r="r" b="b"/>
              <a:pathLst>
                <a:path w="5059561" h="1172906">
                  <a:moveTo>
                    <a:pt x="0" y="0"/>
                  </a:moveTo>
                  <a:lnTo>
                    <a:pt x="5059561" y="0"/>
                  </a:lnTo>
                  <a:lnTo>
                    <a:pt x="5059561" y="1172906"/>
                  </a:lnTo>
                  <a:lnTo>
                    <a:pt x="0" y="1172906"/>
                  </a:lnTo>
                  <a:close/>
                </a:path>
              </a:pathLst>
            </a:custGeom>
            <a:solidFill>
              <a:srgbClr val="145da0"/>
            </a:solidFill>
            <a:ln cap="sq" w="38100">
              <a:solidFill>
                <a:srgbClr val="56aeff"/>
              </a:solidFill>
              <a:miter/>
            </a:ln>
          </p:spPr>
          <p:style>
            <a:lnRef idx="0"/>
            <a:fillRef idx="0"/>
            <a:effectRef idx="0"/>
            <a:fontRef idx="minor"/>
          </p:style>
        </p:sp>
        <p:sp>
          <p:nvSpPr>
            <p:cNvPr id="229" name="TextBox 14"/>
            <p:cNvSpPr/>
            <p:nvPr/>
          </p:nvSpPr>
          <p:spPr>
            <a:xfrm>
              <a:off x="-690480" y="-1687680"/>
              <a:ext cx="19210320" cy="4597560"/>
            </a:xfrm>
            <a:prstGeom prst="rect">
              <a:avLst/>
            </a:prstGeom>
            <a:noFill/>
            <a:ln w="0">
              <a:noFill/>
            </a:ln>
          </p:spPr>
          <p:style>
            <a:lnRef idx="0"/>
            <a:fillRef idx="0"/>
            <a:effectRef idx="0"/>
            <a:fontRef idx="minor"/>
          </p:style>
        </p:sp>
      </p:grpSp>
      <p:sp>
        <p:nvSpPr>
          <p:cNvPr id="230" name="Freeform 15"/>
          <p:cNvSpPr/>
          <p:nvPr/>
        </p:nvSpPr>
        <p:spPr>
          <a:xfrm>
            <a:off x="16804800" y="9074520"/>
            <a:ext cx="1714680" cy="1714680"/>
          </a:xfrm>
          <a:custGeom>
            <a:avLst/>
            <a:gdLst/>
            <a:ahLst/>
            <a:rect l="l" t="t" r="r" b="b"/>
            <a:pathLst>
              <a:path w="1715127" h="1715127">
                <a:moveTo>
                  <a:pt x="0" y="0"/>
                </a:moveTo>
                <a:lnTo>
                  <a:pt x="1715127" y="0"/>
                </a:lnTo>
                <a:lnTo>
                  <a:pt x="1715127" y="1715126"/>
                </a:lnTo>
                <a:lnTo>
                  <a:pt x="0" y="1715126"/>
                </a:lnTo>
                <a:lnTo>
                  <a:pt x="0" y="0"/>
                </a:lnTo>
                <a:close/>
              </a:path>
            </a:pathLst>
          </a:custGeom>
          <a:blipFill rotWithShape="0">
            <a:blip r:embed="rId3"/>
            <a:srcRect/>
            <a:stretch/>
          </a:blipFill>
          <a:ln w="0">
            <a:noFill/>
          </a:ln>
        </p:spPr>
        <p:style>
          <a:lnRef idx="0"/>
          <a:fillRef idx="0"/>
          <a:effectRef idx="0"/>
          <a:fontRef idx="minor"/>
        </p:style>
      </p:sp>
      <p:sp>
        <p:nvSpPr>
          <p:cNvPr id="231" name="Freeform 16"/>
          <p:cNvSpPr/>
          <p:nvPr/>
        </p:nvSpPr>
        <p:spPr>
          <a:xfrm>
            <a:off x="-363600" y="-390240"/>
            <a:ext cx="1714680" cy="1714680"/>
          </a:xfrm>
          <a:custGeom>
            <a:avLst/>
            <a:gdLst/>
            <a:ahLst/>
            <a:rect l="l" t="t" r="r" b="b"/>
            <a:pathLst>
              <a:path w="1715127" h="1715127">
                <a:moveTo>
                  <a:pt x="0" y="0"/>
                </a:moveTo>
                <a:lnTo>
                  <a:pt x="1715127" y="0"/>
                </a:lnTo>
                <a:lnTo>
                  <a:pt x="1715127" y="1715127"/>
                </a:lnTo>
                <a:lnTo>
                  <a:pt x="0" y="1715127"/>
                </a:lnTo>
                <a:lnTo>
                  <a:pt x="0" y="0"/>
                </a:lnTo>
                <a:close/>
              </a:path>
            </a:pathLst>
          </a:custGeom>
          <a:blipFill rotWithShape="0">
            <a:blip r:embed="rId4"/>
            <a:srcRect/>
            <a:stretch/>
          </a:blipFill>
          <a:ln w="0">
            <a:noFill/>
          </a:ln>
        </p:spPr>
        <p:style>
          <a:lnRef idx="0"/>
          <a:fillRef idx="0"/>
          <a:effectRef idx="0"/>
          <a:fontRef idx="minor"/>
        </p:style>
      </p:sp>
      <p:sp>
        <p:nvSpPr>
          <p:cNvPr id="232" name="Freeform 17"/>
          <p:cNvSpPr/>
          <p:nvPr/>
        </p:nvSpPr>
        <p:spPr>
          <a:xfrm>
            <a:off x="14398200" y="-136800"/>
            <a:ext cx="2988720" cy="57024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5"/>
            <a:srcRect/>
            <a:stretch/>
          </a:blipFill>
          <a:ln w="0">
            <a:noFill/>
          </a:ln>
        </p:spPr>
        <p:style>
          <a:lnRef idx="0"/>
          <a:fillRef idx="0"/>
          <a:effectRef idx="0"/>
          <a:fontRef idx="minor"/>
        </p:style>
      </p:sp>
      <p:sp>
        <p:nvSpPr>
          <p:cNvPr id="233" name="Freeform 18"/>
          <p:cNvSpPr/>
          <p:nvPr/>
        </p:nvSpPr>
        <p:spPr>
          <a:xfrm>
            <a:off x="901080" y="9923040"/>
            <a:ext cx="2988720" cy="57024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6"/>
            <a:srcRect/>
            <a:stretch/>
          </a:blipFill>
          <a:ln w="0">
            <a:noFill/>
          </a:ln>
        </p:spPr>
        <p:style>
          <a:lnRef idx="0"/>
          <a:fillRef idx="0"/>
          <a:effectRef idx="0"/>
          <a:fontRef idx="minor"/>
        </p:style>
      </p:sp>
      <p:sp>
        <p:nvSpPr>
          <p:cNvPr id="234" name="TextBox 19"/>
          <p:cNvSpPr/>
          <p:nvPr/>
        </p:nvSpPr>
        <p:spPr>
          <a:xfrm>
            <a:off x="3919320" y="1626840"/>
            <a:ext cx="10450440" cy="726840"/>
          </a:xfrm>
          <a:prstGeom prst="rect">
            <a:avLst/>
          </a:prstGeom>
          <a:noFill/>
          <a:ln w="0">
            <a:noFill/>
          </a:ln>
        </p:spPr>
        <p:style>
          <a:lnRef idx="0"/>
          <a:fillRef idx="0"/>
          <a:effectRef idx="0"/>
          <a:fontRef idx="minor"/>
        </p:style>
        <p:txBody>
          <a:bodyPr lIns="0" rIns="0" tIns="0" bIns="0" anchor="t">
            <a:spAutoFit/>
          </a:bodyPr>
          <a:p>
            <a:pPr algn="ctr">
              <a:lnSpc>
                <a:spcPts val="5720"/>
              </a:lnSpc>
              <a:buNone/>
              <a:tabLst>
                <a:tab algn="l" pos="0"/>
              </a:tabLst>
            </a:pPr>
            <a:r>
              <a:rPr b="0" lang="en-US" sz="4770" spc="-1" strike="noStrike">
                <a:solidFill>
                  <a:srgbClr val="ffffff"/>
                </a:solidFill>
                <a:latin typeface="Now Bold"/>
              </a:rPr>
              <a:t>4.4-USER PERSONA</a:t>
            </a:r>
            <a:endParaRPr b="0" lang="en-US" sz="4770" spc="-1" strike="noStrike">
              <a:latin typeface="Arial"/>
            </a:endParaRPr>
          </a:p>
        </p:txBody>
      </p:sp>
      <p:sp>
        <p:nvSpPr>
          <p:cNvPr id="235" name="TextBox 20"/>
          <p:cNvSpPr/>
          <p:nvPr/>
        </p:nvSpPr>
        <p:spPr>
          <a:xfrm>
            <a:off x="2193840" y="6483960"/>
            <a:ext cx="2470320" cy="744840"/>
          </a:xfrm>
          <a:prstGeom prst="rect">
            <a:avLst/>
          </a:prstGeom>
          <a:noFill/>
          <a:ln w="0">
            <a:noFill/>
          </a:ln>
        </p:spPr>
        <p:style>
          <a:lnRef idx="0"/>
          <a:fillRef idx="0"/>
          <a:effectRef idx="0"/>
          <a:fontRef idx="minor"/>
        </p:style>
        <p:txBody>
          <a:bodyPr lIns="0" rIns="0" tIns="0" bIns="0" anchor="t">
            <a:spAutoFit/>
          </a:bodyPr>
          <a:p>
            <a:pPr algn="ctr">
              <a:lnSpc>
                <a:spcPts val="2934"/>
              </a:lnSpc>
              <a:buNone/>
            </a:pPr>
            <a:r>
              <a:rPr b="0" lang="en-US" sz="2450" spc="120" strike="noStrike">
                <a:solidFill>
                  <a:srgbClr val="ffffff"/>
                </a:solidFill>
                <a:latin typeface="DM Sans"/>
              </a:rPr>
              <a:t>Olivier </a:t>
            </a:r>
            <a:endParaRPr b="0" lang="en-US" sz="2450" spc="-1" strike="noStrike">
              <a:latin typeface="Arial"/>
            </a:endParaRPr>
          </a:p>
          <a:p>
            <a:pPr algn="ctr">
              <a:lnSpc>
                <a:spcPts val="2934"/>
              </a:lnSpc>
              <a:buNone/>
            </a:pPr>
            <a:r>
              <a:rPr b="0" lang="en-US" sz="2450" spc="120" strike="noStrike">
                <a:solidFill>
                  <a:srgbClr val="ffffff"/>
                </a:solidFill>
                <a:latin typeface="DM Sans"/>
              </a:rPr>
              <a:t>Wilson</a:t>
            </a:r>
            <a:endParaRPr b="0" lang="en-US" sz="2450" spc="-1" strike="noStrike">
              <a:latin typeface="Arial"/>
            </a:endParaRPr>
          </a:p>
        </p:txBody>
      </p:sp>
      <p:sp>
        <p:nvSpPr>
          <p:cNvPr id="236" name="TextBox 21"/>
          <p:cNvSpPr/>
          <p:nvPr/>
        </p:nvSpPr>
        <p:spPr>
          <a:xfrm>
            <a:off x="2387880" y="7687080"/>
            <a:ext cx="2082240" cy="279000"/>
          </a:xfrm>
          <a:prstGeom prst="rect">
            <a:avLst/>
          </a:prstGeom>
          <a:noFill/>
          <a:ln w="0">
            <a:noFill/>
          </a:ln>
        </p:spPr>
        <p:style>
          <a:lnRef idx="0"/>
          <a:fillRef idx="0"/>
          <a:effectRef idx="0"/>
          <a:fontRef idx="minor"/>
        </p:style>
        <p:txBody>
          <a:bodyPr lIns="0" rIns="0" tIns="0" bIns="0" anchor="t">
            <a:spAutoFit/>
          </a:bodyPr>
          <a:p>
            <a:pPr algn="ctr">
              <a:lnSpc>
                <a:spcPts val="2200"/>
              </a:lnSpc>
              <a:buNone/>
            </a:pPr>
            <a:r>
              <a:rPr b="0" lang="en-US" sz="1829" spc="89" strike="noStrike">
                <a:solidFill>
                  <a:srgbClr val="ffffff"/>
                </a:solidFill>
                <a:latin typeface="DM Sans"/>
              </a:rPr>
              <a:t>instructor</a:t>
            </a:r>
            <a:endParaRPr b="0" lang="en-US" sz="1829" spc="-1" strike="noStrike">
              <a:latin typeface="Arial"/>
            </a:endParaRPr>
          </a:p>
        </p:txBody>
      </p:sp>
      <p:sp>
        <p:nvSpPr>
          <p:cNvPr id="237" name="TextBox 22"/>
          <p:cNvSpPr/>
          <p:nvPr/>
        </p:nvSpPr>
        <p:spPr>
          <a:xfrm>
            <a:off x="8277480" y="4082400"/>
            <a:ext cx="6092280" cy="5302080"/>
          </a:xfrm>
          <a:prstGeom prst="rect">
            <a:avLst/>
          </a:prstGeom>
          <a:noFill/>
          <a:ln w="0">
            <a:noFill/>
          </a:ln>
        </p:spPr>
        <p:style>
          <a:lnRef idx="0"/>
          <a:fillRef idx="0"/>
          <a:effectRef idx="0"/>
          <a:fontRef idx="minor"/>
        </p:style>
        <p:txBody>
          <a:bodyPr lIns="0" rIns="0" tIns="0" bIns="0" anchor="t">
            <a:spAutoFit/>
          </a:bodyPr>
          <a:p>
            <a:pPr algn="ctr">
              <a:lnSpc>
                <a:spcPts val="3212"/>
              </a:lnSpc>
              <a:buNone/>
            </a:pPr>
            <a:r>
              <a:rPr b="0" lang="en-US" sz="2680" spc="131" strike="noStrike">
                <a:solidFill>
                  <a:srgbClr val="ffffff"/>
                </a:solidFill>
                <a:latin typeface="DM Sans"/>
              </a:rPr>
              <a:t>Our target audience is instructors who are frustrated with the time-consuming and error-prone process of traditional attendance methods. They crave a system that's quick, accurate, and provides real-time data to identify at-risk students. Ideally, this seamless solution would minimize disruption to the flow of their lessons.</a:t>
            </a:r>
            <a:endParaRPr b="0" lang="en-US" sz="2680" spc="-1" strike="noStrike">
              <a:latin typeface="Arial"/>
            </a:endParaRPr>
          </a:p>
          <a:p>
            <a:pPr algn="ctr">
              <a:lnSpc>
                <a:spcPts val="3212"/>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238" name="Freeform 2"/>
          <p:cNvSpPr/>
          <p:nvPr/>
        </p:nvSpPr>
        <p:spPr>
          <a:xfrm rot="1313400">
            <a:off x="-4260960" y="6573600"/>
            <a:ext cx="9085320" cy="536832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239" name="Freeform 3"/>
          <p:cNvSpPr/>
          <p:nvPr/>
        </p:nvSpPr>
        <p:spPr>
          <a:xfrm rot="1313400">
            <a:off x="14330520" y="-1655640"/>
            <a:ext cx="9085320" cy="536832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fillRef idx="0"/>
          <a:effectRef idx="0"/>
          <a:fontRef idx="minor"/>
        </p:style>
      </p:sp>
      <p:sp>
        <p:nvSpPr>
          <p:cNvPr id="240" name="Freeform 4"/>
          <p:cNvSpPr/>
          <p:nvPr/>
        </p:nvSpPr>
        <p:spPr>
          <a:xfrm>
            <a:off x="0" y="430920"/>
            <a:ext cx="1399320" cy="1399320"/>
          </a:xfrm>
          <a:custGeom>
            <a:avLst/>
            <a:gdLst/>
            <a:ahLst/>
            <a:rect l="l" t="t" r="r" b="b"/>
            <a:pathLst>
              <a:path w="1399568" h="1399568">
                <a:moveTo>
                  <a:pt x="0" y="0"/>
                </a:moveTo>
                <a:lnTo>
                  <a:pt x="1399568" y="0"/>
                </a:lnTo>
                <a:lnTo>
                  <a:pt x="1399568" y="1399568"/>
                </a:lnTo>
                <a:lnTo>
                  <a:pt x="0" y="1399568"/>
                </a:lnTo>
                <a:lnTo>
                  <a:pt x="0" y="0"/>
                </a:lnTo>
                <a:close/>
              </a:path>
            </a:pathLst>
          </a:custGeom>
          <a:blipFill rotWithShape="0">
            <a:blip r:embed="rId3"/>
            <a:srcRect/>
            <a:stretch/>
          </a:blipFill>
          <a:ln w="0">
            <a:noFill/>
          </a:ln>
        </p:spPr>
        <p:style>
          <a:lnRef idx="0"/>
          <a:fillRef idx="0"/>
          <a:effectRef idx="0"/>
          <a:fontRef idx="minor"/>
        </p:style>
      </p:sp>
      <p:sp>
        <p:nvSpPr>
          <p:cNvPr id="241" name="TextBox 5"/>
          <p:cNvSpPr/>
          <p:nvPr/>
        </p:nvSpPr>
        <p:spPr>
          <a:xfrm>
            <a:off x="3225960" y="619200"/>
            <a:ext cx="10261440" cy="819720"/>
          </a:xfrm>
          <a:prstGeom prst="rect">
            <a:avLst/>
          </a:prstGeom>
          <a:noFill/>
          <a:ln w="0">
            <a:noFill/>
          </a:ln>
        </p:spPr>
        <p:style>
          <a:lnRef idx="0"/>
          <a:fillRef idx="0"/>
          <a:effectRef idx="0"/>
          <a:fontRef idx="minor"/>
        </p:style>
        <p:txBody>
          <a:bodyPr lIns="0" rIns="0" tIns="0" bIns="0" anchor="t">
            <a:spAutoFit/>
          </a:bodyPr>
          <a:p>
            <a:pPr algn="ctr">
              <a:lnSpc>
                <a:spcPts val="6452"/>
              </a:lnSpc>
              <a:buNone/>
              <a:tabLst>
                <a:tab algn="l" pos="0"/>
              </a:tabLst>
            </a:pPr>
            <a:r>
              <a:rPr b="0" lang="en-US" sz="5370" spc="-1" strike="noStrike">
                <a:solidFill>
                  <a:srgbClr val="ffffff"/>
                </a:solidFill>
                <a:latin typeface="DM Sans Bold"/>
              </a:rPr>
              <a:t>5-GATHERED REQUIREMENTS </a:t>
            </a:r>
            <a:endParaRPr b="0" lang="en-US" sz="5370" spc="-1" strike="noStrike">
              <a:latin typeface="Arial"/>
            </a:endParaRPr>
          </a:p>
        </p:txBody>
      </p:sp>
      <p:sp>
        <p:nvSpPr>
          <p:cNvPr id="242" name="TextBox 6"/>
          <p:cNvSpPr/>
          <p:nvPr/>
        </p:nvSpPr>
        <p:spPr>
          <a:xfrm>
            <a:off x="3060720" y="1619280"/>
            <a:ext cx="10596600" cy="8842320"/>
          </a:xfrm>
          <a:prstGeom prst="rect">
            <a:avLst/>
          </a:prstGeom>
          <a:noFill/>
          <a:ln w="0">
            <a:noFill/>
          </a:ln>
        </p:spPr>
        <p:style>
          <a:lnRef idx="0"/>
          <a:fillRef idx="0"/>
          <a:effectRef idx="0"/>
          <a:fontRef idx="minor"/>
        </p:style>
        <p:txBody>
          <a:bodyPr lIns="0" rIns="0" tIns="0" bIns="0" anchor="t">
            <a:spAutoFit/>
          </a:bodyPr>
          <a:p>
            <a:pPr lvl="1" marL="764280" indent="-381960">
              <a:lnSpc>
                <a:spcPts val="4884"/>
              </a:lnSpc>
              <a:buClr>
                <a:srgbClr val="ffffff"/>
              </a:buClr>
              <a:buFont typeface="Arial"/>
              <a:buChar char="•"/>
            </a:pPr>
            <a:r>
              <a:rPr b="0" lang="en-US" sz="3540" spc="174" strike="noStrike">
                <a:solidFill>
                  <a:srgbClr val="ffffff"/>
                </a:solidFill>
                <a:latin typeface="DM Sans Bold"/>
              </a:rPr>
              <a:t>requirements from the interviews: </a:t>
            </a:r>
            <a:r>
              <a:rPr b="0" lang="en-US" sz="3540" spc="174" strike="noStrike">
                <a:solidFill>
                  <a:srgbClr val="ffffff"/>
                </a:solidFill>
                <a:latin typeface="DM Sans"/>
              </a:rPr>
              <a:t>timetable availability, attendance file, effective user experience, facial recognition, authentication system.</a:t>
            </a:r>
            <a:endParaRPr b="0" lang="en-US" sz="3540" spc="-1" strike="noStrike">
              <a:latin typeface="Arial"/>
            </a:endParaRPr>
          </a:p>
          <a:p>
            <a:pPr>
              <a:lnSpc>
                <a:spcPts val="4884"/>
              </a:lnSpc>
              <a:buNone/>
            </a:pPr>
            <a:endParaRPr b="0" lang="en-US" sz="1800" spc="-1" strike="noStrike">
              <a:latin typeface="Arial"/>
            </a:endParaRPr>
          </a:p>
          <a:p>
            <a:pPr lvl="1" marL="785880" indent="-392760">
              <a:lnSpc>
                <a:spcPts val="5023"/>
              </a:lnSpc>
              <a:buClr>
                <a:srgbClr val="ffffff"/>
              </a:buClr>
              <a:buFont typeface="Arial"/>
              <a:buChar char="•"/>
            </a:pPr>
            <a:r>
              <a:rPr b="0" lang="en-US" sz="3640" spc="180" strike="noStrike">
                <a:solidFill>
                  <a:srgbClr val="ffffff"/>
                </a:solidFill>
                <a:latin typeface="DM Sans Bold"/>
              </a:rPr>
              <a:t>requirements from the surveys:</a:t>
            </a:r>
            <a:r>
              <a:rPr b="0" lang="en-US" sz="3640" spc="180" strike="noStrike">
                <a:solidFill>
                  <a:srgbClr val="ffffff"/>
                </a:solidFill>
                <a:latin typeface="DM Sans"/>
              </a:rPr>
              <a:t> low attendance alerts, view attendance records, request leave of absence, real-time notifications.</a:t>
            </a:r>
            <a:endParaRPr b="0" lang="en-US" sz="3640" spc="-1" strike="noStrike">
              <a:latin typeface="Arial"/>
            </a:endParaRPr>
          </a:p>
          <a:p>
            <a:pPr>
              <a:lnSpc>
                <a:spcPts val="5023"/>
              </a:lnSpc>
              <a:buNone/>
            </a:pPr>
            <a:endParaRPr b="0" lang="en-US" sz="1800" spc="-1" strike="noStrike">
              <a:latin typeface="Arial"/>
            </a:endParaRPr>
          </a:p>
          <a:p>
            <a:pPr lvl="1" marL="785880" indent="-392760">
              <a:lnSpc>
                <a:spcPts val="5023"/>
              </a:lnSpc>
              <a:buClr>
                <a:srgbClr val="ffffff"/>
              </a:buClr>
              <a:buFont typeface="Arial"/>
              <a:buChar char="•"/>
            </a:pPr>
            <a:r>
              <a:rPr b="0" lang="en-US" sz="3640" spc="180" strike="noStrike">
                <a:solidFill>
                  <a:srgbClr val="ffffff"/>
                </a:solidFill>
                <a:latin typeface="DM Sans Bold"/>
              </a:rPr>
              <a:t>requirements from the brainstorming:</a:t>
            </a:r>
            <a:r>
              <a:rPr b="0" lang="en-US" sz="3640" spc="180" strike="noStrike">
                <a:solidFill>
                  <a:srgbClr val="ffffff"/>
                </a:solidFill>
                <a:latin typeface="DM Sans"/>
              </a:rPr>
              <a:t> log in, sign up, multi-language support, biometric authentication etc...</a:t>
            </a:r>
            <a:endParaRPr b="0" lang="en-US" sz="364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243" name="Group 2"/>
          <p:cNvGrpSpPr/>
          <p:nvPr/>
        </p:nvGrpSpPr>
        <p:grpSpPr>
          <a:xfrm>
            <a:off x="81720" y="9258840"/>
            <a:ext cx="13457520" cy="3263760"/>
            <a:chOff x="81720" y="9258840"/>
            <a:chExt cx="13457520" cy="3263760"/>
          </a:xfrm>
        </p:grpSpPr>
        <p:sp>
          <p:nvSpPr>
            <p:cNvPr id="244" name="Freeform 3"/>
            <p:cNvSpPr/>
            <p:nvPr/>
          </p:nvSpPr>
          <p:spPr>
            <a:xfrm rot="10800000">
              <a:off x="10427400" y="9410760"/>
              <a:ext cx="3111840" cy="311184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1"/>
              <a:srcRect/>
              <a:stretch/>
            </a:blipFill>
            <a:ln w="0">
              <a:noFill/>
            </a:ln>
          </p:spPr>
          <p:style>
            <a:lnRef idx="0"/>
            <a:fillRef idx="0"/>
            <a:effectRef idx="0"/>
            <a:fontRef idx="minor"/>
          </p:style>
        </p:sp>
        <p:sp>
          <p:nvSpPr>
            <p:cNvPr id="245" name="Freeform 4"/>
            <p:cNvSpPr/>
            <p:nvPr/>
          </p:nvSpPr>
          <p:spPr>
            <a:xfrm rot="10800000">
              <a:off x="6977160" y="9410760"/>
              <a:ext cx="3111840" cy="246564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2"/>
              <a:srcRect/>
              <a:stretch/>
            </a:blipFill>
            <a:ln w="0">
              <a:noFill/>
            </a:ln>
          </p:spPr>
          <p:style>
            <a:lnRef idx="0"/>
            <a:fillRef idx="0"/>
            <a:effectRef idx="0"/>
            <a:fontRef idx="minor"/>
          </p:style>
        </p:sp>
        <p:sp>
          <p:nvSpPr>
            <p:cNvPr id="246" name="Freeform 5"/>
            <p:cNvSpPr/>
            <p:nvPr/>
          </p:nvSpPr>
          <p:spPr>
            <a:xfrm rot="10800000">
              <a:off x="3531600" y="9258840"/>
              <a:ext cx="3111840" cy="311184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3"/>
              <a:srcRect/>
              <a:stretch/>
            </a:blipFill>
            <a:ln w="0">
              <a:noFill/>
            </a:ln>
          </p:spPr>
          <p:style>
            <a:lnRef idx="0"/>
            <a:fillRef idx="0"/>
            <a:effectRef idx="0"/>
            <a:fontRef idx="minor"/>
          </p:style>
        </p:sp>
        <p:sp>
          <p:nvSpPr>
            <p:cNvPr id="247" name="Freeform 6"/>
            <p:cNvSpPr/>
            <p:nvPr/>
          </p:nvSpPr>
          <p:spPr>
            <a:xfrm rot="10800000">
              <a:off x="81720" y="9258840"/>
              <a:ext cx="3111840" cy="246564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4"/>
              <a:srcRect/>
              <a:stretch/>
            </a:blipFill>
            <a:ln w="0">
              <a:noFill/>
            </a:ln>
          </p:spPr>
          <p:style>
            <a:lnRef idx="0"/>
            <a:fillRef idx="0"/>
            <a:effectRef idx="0"/>
            <a:fontRef idx="minor"/>
          </p:style>
        </p:sp>
      </p:grpSp>
      <p:sp>
        <p:nvSpPr>
          <p:cNvPr id="248" name="Freeform 7"/>
          <p:cNvSpPr/>
          <p:nvPr/>
        </p:nvSpPr>
        <p:spPr>
          <a:xfrm rot="6150600">
            <a:off x="6081480" y="4579200"/>
            <a:ext cx="13544280" cy="112752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5"/>
            <a:srcRect/>
            <a:stretch/>
          </a:blipFill>
          <a:ln w="0">
            <a:noFill/>
          </a:ln>
        </p:spPr>
        <p:style>
          <a:lnRef idx="0"/>
          <a:fillRef idx="0"/>
          <a:effectRef idx="0"/>
          <a:fontRef idx="minor"/>
        </p:style>
      </p:sp>
      <p:grpSp>
        <p:nvGrpSpPr>
          <p:cNvPr id="249" name="Group 8"/>
          <p:cNvGrpSpPr/>
          <p:nvPr/>
        </p:nvGrpSpPr>
        <p:grpSpPr>
          <a:xfrm>
            <a:off x="11807640" y="0"/>
            <a:ext cx="6253920" cy="10286640"/>
            <a:chOff x="11807640" y="0"/>
            <a:chExt cx="6253920" cy="10286640"/>
          </a:xfrm>
        </p:grpSpPr>
        <p:sp>
          <p:nvSpPr>
            <p:cNvPr id="250" name="Freeform 9"/>
            <p:cNvSpPr/>
            <p:nvPr/>
          </p:nvSpPr>
          <p:spPr>
            <a:xfrm>
              <a:off x="11807640" y="0"/>
              <a:ext cx="6253920" cy="10286640"/>
            </a:xfrm>
            <a:custGeom>
              <a:avLst/>
              <a:gdLst/>
              <a:ahLst/>
              <a:rect l="l" t="t" r="r" b="b"/>
              <a:pathLst>
                <a:path w="3860673" h="6350000">
                  <a:moveTo>
                    <a:pt x="3860673" y="0"/>
                  </a:moveTo>
                  <a:lnTo>
                    <a:pt x="2341753" y="6350000"/>
                  </a:lnTo>
                  <a:lnTo>
                    <a:pt x="0" y="6350000"/>
                  </a:lnTo>
                  <a:lnTo>
                    <a:pt x="1518920" y="0"/>
                  </a:lnTo>
                  <a:lnTo>
                    <a:pt x="3860673" y="0"/>
                  </a:lnTo>
                  <a:close/>
                </a:path>
              </a:pathLst>
            </a:custGeom>
            <a:blipFill rotWithShape="0">
              <a:blip r:embed="rId6"/>
              <a:srcRect/>
              <a:stretch/>
            </a:blipFill>
            <a:ln w="0">
              <a:noFill/>
            </a:ln>
          </p:spPr>
          <p:style>
            <a:lnRef idx="0"/>
            <a:fillRef idx="0"/>
            <a:effectRef idx="0"/>
            <a:fontRef idx="minor"/>
          </p:style>
        </p:sp>
      </p:grpSp>
      <p:sp>
        <p:nvSpPr>
          <p:cNvPr id="251" name="Freeform 10"/>
          <p:cNvSpPr/>
          <p:nvPr/>
        </p:nvSpPr>
        <p:spPr>
          <a:xfrm rot="16984200">
            <a:off x="10509840" y="5041440"/>
            <a:ext cx="13544280" cy="112752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7"/>
            <a:srcRect/>
            <a:stretch/>
          </a:blipFill>
          <a:ln w="0">
            <a:noFill/>
          </a:ln>
        </p:spPr>
        <p:style>
          <a:lnRef idx="0"/>
          <a:fillRef idx="0"/>
          <a:effectRef idx="0"/>
          <a:fontRef idx="minor"/>
        </p:style>
      </p:sp>
      <p:grpSp>
        <p:nvGrpSpPr>
          <p:cNvPr id="252" name="Group 11"/>
          <p:cNvGrpSpPr/>
          <p:nvPr/>
        </p:nvGrpSpPr>
        <p:grpSpPr>
          <a:xfrm>
            <a:off x="15966720" y="9258840"/>
            <a:ext cx="13457520" cy="3263760"/>
            <a:chOff x="15966720" y="9258840"/>
            <a:chExt cx="13457520" cy="3263760"/>
          </a:xfrm>
        </p:grpSpPr>
        <p:sp>
          <p:nvSpPr>
            <p:cNvPr id="253" name="Freeform 12"/>
            <p:cNvSpPr/>
            <p:nvPr/>
          </p:nvSpPr>
          <p:spPr>
            <a:xfrm rot="10800000">
              <a:off x="26312400" y="9410760"/>
              <a:ext cx="3111840" cy="311184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8"/>
              <a:srcRect/>
              <a:stretch/>
            </a:blipFill>
            <a:ln w="0">
              <a:noFill/>
            </a:ln>
          </p:spPr>
          <p:style>
            <a:lnRef idx="0"/>
            <a:fillRef idx="0"/>
            <a:effectRef idx="0"/>
            <a:fontRef idx="minor"/>
          </p:style>
        </p:sp>
        <p:sp>
          <p:nvSpPr>
            <p:cNvPr id="254" name="Freeform 13"/>
            <p:cNvSpPr/>
            <p:nvPr/>
          </p:nvSpPr>
          <p:spPr>
            <a:xfrm rot="10800000">
              <a:off x="22862520" y="9410760"/>
              <a:ext cx="3111840" cy="246564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9"/>
              <a:srcRect/>
              <a:stretch/>
            </a:blipFill>
            <a:ln w="0">
              <a:noFill/>
            </a:ln>
          </p:spPr>
          <p:style>
            <a:lnRef idx="0"/>
            <a:fillRef idx="0"/>
            <a:effectRef idx="0"/>
            <a:fontRef idx="minor"/>
          </p:style>
        </p:sp>
        <p:sp>
          <p:nvSpPr>
            <p:cNvPr id="255" name="Freeform 14"/>
            <p:cNvSpPr/>
            <p:nvPr/>
          </p:nvSpPr>
          <p:spPr>
            <a:xfrm rot="10800000">
              <a:off x="19416960" y="9258840"/>
              <a:ext cx="3111840" cy="311184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10"/>
              <a:srcRect/>
              <a:stretch/>
            </a:blipFill>
            <a:ln w="0">
              <a:noFill/>
            </a:ln>
          </p:spPr>
          <p:style>
            <a:lnRef idx="0"/>
            <a:fillRef idx="0"/>
            <a:effectRef idx="0"/>
            <a:fontRef idx="minor"/>
          </p:style>
        </p:sp>
        <p:sp>
          <p:nvSpPr>
            <p:cNvPr id="256" name="Freeform 15"/>
            <p:cNvSpPr/>
            <p:nvPr/>
          </p:nvSpPr>
          <p:spPr>
            <a:xfrm rot="10800000">
              <a:off x="15966720" y="9258840"/>
              <a:ext cx="3111840" cy="246564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11"/>
              <a:srcRect/>
              <a:stretch/>
            </a:blipFill>
            <a:ln w="0">
              <a:noFill/>
            </a:ln>
          </p:spPr>
          <p:style>
            <a:lnRef idx="0"/>
            <a:fillRef idx="0"/>
            <a:effectRef idx="0"/>
            <a:fontRef idx="minor"/>
          </p:style>
        </p:sp>
      </p:grpSp>
      <p:sp>
        <p:nvSpPr>
          <p:cNvPr id="257" name="TextBox 16"/>
          <p:cNvSpPr/>
          <p:nvPr/>
        </p:nvSpPr>
        <p:spPr>
          <a:xfrm>
            <a:off x="3524040" y="2017080"/>
            <a:ext cx="7639200" cy="967320"/>
          </a:xfrm>
          <a:prstGeom prst="rect">
            <a:avLst/>
          </a:prstGeom>
          <a:noFill/>
          <a:ln w="0">
            <a:noFill/>
          </a:ln>
        </p:spPr>
        <p:style>
          <a:lnRef idx="0"/>
          <a:fillRef idx="0"/>
          <a:effectRef idx="0"/>
          <a:fontRef idx="minor"/>
        </p:style>
        <p:txBody>
          <a:bodyPr lIns="0" rIns="0" tIns="0" bIns="0" anchor="t">
            <a:spAutoFit/>
          </a:bodyPr>
          <a:p>
            <a:pPr algn="ctr">
              <a:lnSpc>
                <a:spcPts val="7614"/>
              </a:lnSpc>
              <a:buNone/>
              <a:tabLst>
                <a:tab algn="l" pos="0"/>
              </a:tabLst>
            </a:pPr>
            <a:r>
              <a:rPr b="0" lang="en-US" sz="6340" spc="-1" strike="noStrike">
                <a:solidFill>
                  <a:srgbClr val="ffffff"/>
                </a:solidFill>
                <a:latin typeface="Now Bold"/>
              </a:rPr>
              <a:t>6-CONCLUSION</a:t>
            </a:r>
            <a:endParaRPr b="0" lang="en-US" sz="6340" spc="-1" strike="noStrike">
              <a:latin typeface="Arial"/>
            </a:endParaRPr>
          </a:p>
        </p:txBody>
      </p:sp>
      <p:sp>
        <p:nvSpPr>
          <p:cNvPr id="258" name="TextBox 17"/>
          <p:cNvSpPr/>
          <p:nvPr/>
        </p:nvSpPr>
        <p:spPr>
          <a:xfrm>
            <a:off x="2982960" y="3335040"/>
            <a:ext cx="8669880" cy="3412440"/>
          </a:xfrm>
          <a:prstGeom prst="rect">
            <a:avLst/>
          </a:prstGeom>
          <a:noFill/>
          <a:ln w="0">
            <a:noFill/>
          </a:ln>
        </p:spPr>
        <p:style>
          <a:lnRef idx="0"/>
          <a:fillRef idx="0"/>
          <a:effectRef idx="0"/>
          <a:fontRef idx="minor"/>
        </p:style>
        <p:txBody>
          <a:bodyPr lIns="0" rIns="0" tIns="0" bIns="0" anchor="t">
            <a:spAutoFit/>
          </a:bodyPr>
          <a:p>
            <a:pPr algn="ctr">
              <a:lnSpc>
                <a:spcPts val="3359"/>
              </a:lnSpc>
              <a:buNone/>
              <a:tabLst>
                <a:tab algn="l" pos="0"/>
              </a:tabLst>
            </a:pPr>
            <a:r>
              <a:rPr b="0" lang="en-US" sz="2430" spc="120" strike="noStrike">
                <a:solidFill>
                  <a:srgbClr val="ffffff"/>
                </a:solidFill>
                <a:latin typeface="DM Sans"/>
              </a:rPr>
              <a:t>In conclusion, our requirement gathering for the biometric student attendance app identified key needs: faster attendance recording (under 5 seconds), security, and user roles (students scan, instructors manage sections, admins manage instructors). This paves the way for a user-friendly app that streamlines attendance and benefits all stakeholders in schools.</a:t>
            </a:r>
            <a:endParaRPr b="0" lang="en-US" sz="243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259" name="Freeform 2"/>
          <p:cNvSpPr/>
          <p:nvPr/>
        </p:nvSpPr>
        <p:spPr>
          <a:xfrm>
            <a:off x="16683480" y="1590840"/>
            <a:ext cx="2651400" cy="2651400"/>
          </a:xfrm>
          <a:custGeom>
            <a:avLst/>
            <a:gdLst/>
            <a:ahLst/>
            <a:rect l="l" t="t" r="r" b="b"/>
            <a:pathLst>
              <a:path w="2651835" h="2651835">
                <a:moveTo>
                  <a:pt x="0" y="0"/>
                </a:moveTo>
                <a:lnTo>
                  <a:pt x="2651835" y="0"/>
                </a:lnTo>
                <a:lnTo>
                  <a:pt x="2651835" y="2651835"/>
                </a:lnTo>
                <a:lnTo>
                  <a:pt x="0" y="2651835"/>
                </a:lnTo>
                <a:lnTo>
                  <a:pt x="0" y="0"/>
                </a:lnTo>
                <a:close/>
              </a:path>
            </a:pathLst>
          </a:custGeom>
          <a:blipFill rotWithShape="0">
            <a:blip r:embed="rId1">
              <a:alphaModFix amt="20000"/>
            </a:blip>
            <a:srcRect/>
            <a:stretch/>
          </a:blipFill>
          <a:ln w="0">
            <a:noFill/>
          </a:ln>
        </p:spPr>
        <p:style>
          <a:lnRef idx="0"/>
          <a:fillRef idx="0"/>
          <a:effectRef idx="0"/>
          <a:fontRef idx="minor"/>
        </p:style>
      </p:sp>
      <p:grpSp>
        <p:nvGrpSpPr>
          <p:cNvPr id="260" name="Group 3"/>
          <p:cNvGrpSpPr/>
          <p:nvPr/>
        </p:nvGrpSpPr>
        <p:grpSpPr>
          <a:xfrm>
            <a:off x="10637280" y="2636280"/>
            <a:ext cx="7650360" cy="7650360"/>
            <a:chOff x="10637280" y="2636280"/>
            <a:chExt cx="7650360" cy="7650360"/>
          </a:xfrm>
        </p:grpSpPr>
        <p:sp>
          <p:nvSpPr>
            <p:cNvPr id="261" name="Freeform 4"/>
            <p:cNvSpPr/>
            <p:nvPr/>
          </p:nvSpPr>
          <p:spPr>
            <a:xfrm>
              <a:off x="10637280" y="2636280"/>
              <a:ext cx="7650360" cy="7650360"/>
            </a:xfrm>
            <a:custGeom>
              <a:avLst/>
              <a:gdLst/>
              <a:ahLst/>
              <a:rect l="l" t="t" r="r" b="b"/>
              <a:pathLst>
                <a:path w="3331210" h="3331210">
                  <a:moveTo>
                    <a:pt x="3331210" y="3331210"/>
                  </a:moveTo>
                  <a:lnTo>
                    <a:pt x="0" y="3331210"/>
                  </a:lnTo>
                  <a:cubicBezTo>
                    <a:pt x="0" y="1490980"/>
                    <a:pt x="1490980" y="0"/>
                    <a:pt x="3331210" y="0"/>
                  </a:cubicBezTo>
                  <a:lnTo>
                    <a:pt x="3331210" y="3331210"/>
                  </a:lnTo>
                  <a:close/>
                </a:path>
              </a:pathLst>
            </a:custGeom>
            <a:blipFill rotWithShape="0">
              <a:blip r:embed="rId2"/>
              <a:srcRect/>
              <a:stretch/>
            </a:blipFill>
            <a:ln w="0">
              <a:noFill/>
            </a:ln>
          </p:spPr>
          <p:style>
            <a:lnRef idx="0"/>
            <a:fillRef idx="0"/>
            <a:effectRef idx="0"/>
            <a:fontRef idx="minor"/>
          </p:style>
        </p:sp>
      </p:grpSp>
      <p:sp>
        <p:nvSpPr>
          <p:cNvPr id="262" name="TextBox 5"/>
          <p:cNvSpPr/>
          <p:nvPr/>
        </p:nvSpPr>
        <p:spPr>
          <a:xfrm>
            <a:off x="1378800" y="4373280"/>
            <a:ext cx="10434600" cy="1640880"/>
          </a:xfrm>
          <a:prstGeom prst="rect">
            <a:avLst/>
          </a:prstGeom>
          <a:noFill/>
          <a:ln w="0">
            <a:noFill/>
          </a:ln>
        </p:spPr>
        <p:style>
          <a:lnRef idx="0"/>
          <a:fillRef idx="0"/>
          <a:effectRef idx="0"/>
          <a:fontRef idx="minor"/>
        </p:style>
        <p:txBody>
          <a:bodyPr lIns="0" rIns="0" tIns="0" bIns="0" anchor="t">
            <a:spAutoFit/>
          </a:bodyPr>
          <a:p>
            <a:pPr>
              <a:lnSpc>
                <a:spcPts val="12923"/>
              </a:lnSpc>
              <a:buNone/>
              <a:tabLst>
                <a:tab algn="l" pos="0"/>
              </a:tabLst>
            </a:pPr>
            <a:r>
              <a:rPr b="0" lang="en-US" sz="9230" spc="562" strike="noStrike">
                <a:solidFill>
                  <a:srgbClr val="ffffff"/>
                </a:solidFill>
                <a:latin typeface="Now Bold"/>
              </a:rPr>
              <a:t>Thank you</a:t>
            </a:r>
            <a:endParaRPr b="0" lang="en-US" sz="9230" spc="-1" strike="noStrike">
              <a:latin typeface="Arial"/>
            </a:endParaRPr>
          </a:p>
        </p:txBody>
      </p:sp>
      <p:sp>
        <p:nvSpPr>
          <p:cNvPr id="263" name="Freeform 6"/>
          <p:cNvSpPr/>
          <p:nvPr/>
        </p:nvSpPr>
        <p:spPr>
          <a:xfrm>
            <a:off x="2264040" y="1801080"/>
            <a:ext cx="720000" cy="834840"/>
          </a:xfrm>
          <a:custGeom>
            <a:avLst/>
            <a:gdLst/>
            <a:ahLst/>
            <a:rect l="l" t="t" r="r" b="b"/>
            <a:pathLst>
              <a:path w="720510" h="835374">
                <a:moveTo>
                  <a:pt x="0" y="0"/>
                </a:moveTo>
                <a:lnTo>
                  <a:pt x="720511" y="0"/>
                </a:lnTo>
                <a:lnTo>
                  <a:pt x="720511" y="835374"/>
                </a:lnTo>
                <a:lnTo>
                  <a:pt x="0" y="835374"/>
                </a:lnTo>
                <a:lnTo>
                  <a:pt x="0" y="0"/>
                </a:lnTo>
                <a:close/>
              </a:path>
            </a:pathLst>
          </a:custGeom>
          <a:blipFill rotWithShape="0">
            <a:blip r:embed="rId3"/>
            <a:srcRect/>
            <a:stretch/>
          </a:blipFill>
          <a:ln w="0">
            <a:noFill/>
          </a:ln>
        </p:spPr>
        <p:style>
          <a:lnRef idx="0"/>
          <a:fillRef idx="0"/>
          <a:effectRef idx="0"/>
          <a:fontRef idx="minor"/>
        </p:style>
      </p:sp>
      <p:sp>
        <p:nvSpPr>
          <p:cNvPr id="264" name="Freeform 7"/>
          <p:cNvSpPr/>
          <p:nvPr/>
        </p:nvSpPr>
        <p:spPr>
          <a:xfrm>
            <a:off x="-789480" y="-570240"/>
            <a:ext cx="2651400" cy="2651400"/>
          </a:xfrm>
          <a:custGeom>
            <a:avLst/>
            <a:gdLst/>
            <a:ahLst/>
            <a:rect l="l" t="t" r="r" b="b"/>
            <a:pathLst>
              <a:path w="2651835" h="2651835">
                <a:moveTo>
                  <a:pt x="0" y="0"/>
                </a:moveTo>
                <a:lnTo>
                  <a:pt x="2651836" y="0"/>
                </a:lnTo>
                <a:lnTo>
                  <a:pt x="2651836" y="2651835"/>
                </a:lnTo>
                <a:lnTo>
                  <a:pt x="0" y="2651835"/>
                </a:lnTo>
                <a:lnTo>
                  <a:pt x="0" y="0"/>
                </a:lnTo>
                <a:close/>
              </a:path>
            </a:pathLst>
          </a:custGeom>
          <a:blipFill rotWithShape="0">
            <a:blip r:embed="rId4">
              <a:alphaModFix amt="20000"/>
            </a:blip>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51" name="Group 2"/>
          <p:cNvGrpSpPr/>
          <p:nvPr/>
        </p:nvGrpSpPr>
        <p:grpSpPr>
          <a:xfrm>
            <a:off x="16298640" y="-858960"/>
            <a:ext cx="2037600" cy="11957760"/>
            <a:chOff x="16298640" y="-858960"/>
            <a:chExt cx="2037600" cy="11957760"/>
          </a:xfrm>
        </p:grpSpPr>
        <p:sp>
          <p:nvSpPr>
            <p:cNvPr id="52" name="Freeform 3"/>
            <p:cNvSpPr/>
            <p:nvPr/>
          </p:nvSpPr>
          <p:spPr>
            <a:xfrm rot="16200000">
              <a:off x="11392560" y="4155480"/>
              <a:ext cx="11957760" cy="1928880"/>
            </a:xfrm>
            <a:custGeom>
              <a:avLst/>
              <a:gdLst/>
              <a:ah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fillRef idx="0"/>
            <a:effectRef idx="0"/>
            <a:fontRef idx="minor"/>
          </p:style>
        </p:sp>
        <p:sp>
          <p:nvSpPr>
            <p:cNvPr id="53" name="TextBox 4"/>
            <p:cNvSpPr/>
            <p:nvPr/>
          </p:nvSpPr>
          <p:spPr>
            <a:xfrm rot="16200000">
              <a:off x="11338560" y="4101120"/>
              <a:ext cx="11957760" cy="2037600"/>
            </a:xfrm>
            <a:prstGeom prst="rect">
              <a:avLst/>
            </a:prstGeom>
            <a:noFill/>
            <a:ln w="0">
              <a:noFill/>
            </a:ln>
          </p:spPr>
          <p:style>
            <a:lnRef idx="0"/>
            <a:fillRef idx="0"/>
            <a:effectRef idx="0"/>
            <a:fontRef idx="minor"/>
          </p:style>
        </p:sp>
      </p:grpSp>
      <p:sp>
        <p:nvSpPr>
          <p:cNvPr id="54" name="Freeform 5"/>
          <p:cNvSpPr/>
          <p:nvPr/>
        </p:nvSpPr>
        <p:spPr>
          <a:xfrm>
            <a:off x="11208960" y="-1011240"/>
            <a:ext cx="2647440" cy="2647440"/>
          </a:xfrm>
          <a:custGeom>
            <a:avLst/>
            <a:gdLst/>
            <a:ahLst/>
            <a:rect l="l" t="t" r="r" b="b"/>
            <a:pathLst>
              <a:path w="2647750" h="2647750">
                <a:moveTo>
                  <a:pt x="0" y="0"/>
                </a:moveTo>
                <a:lnTo>
                  <a:pt x="2647750" y="0"/>
                </a:lnTo>
                <a:lnTo>
                  <a:pt x="2647750" y="2647750"/>
                </a:lnTo>
                <a:lnTo>
                  <a:pt x="0" y="2647750"/>
                </a:lnTo>
                <a:lnTo>
                  <a:pt x="0" y="0"/>
                </a:lnTo>
                <a:close/>
              </a:path>
            </a:pathLst>
          </a:custGeom>
          <a:blipFill rotWithShape="0">
            <a:blip r:embed="rId1"/>
            <a:srcRect/>
            <a:stretch/>
          </a:blipFill>
          <a:ln w="0">
            <a:noFill/>
          </a:ln>
        </p:spPr>
        <p:style>
          <a:lnRef idx="0"/>
          <a:fillRef idx="0"/>
          <a:effectRef idx="0"/>
          <a:fontRef idx="minor"/>
        </p:style>
      </p:sp>
      <p:sp>
        <p:nvSpPr>
          <p:cNvPr id="55" name="Freeform 6"/>
          <p:cNvSpPr/>
          <p:nvPr/>
        </p:nvSpPr>
        <p:spPr>
          <a:xfrm>
            <a:off x="1573920" y="1146240"/>
            <a:ext cx="846000" cy="980640"/>
          </a:xfrm>
          <a:custGeom>
            <a:avLst/>
            <a:gdLst/>
            <a:ahLst/>
            <a:rect l="l" t="t" r="r" b="b"/>
            <a:pathLst>
              <a:path w="846187" h="981086">
                <a:moveTo>
                  <a:pt x="0" y="0"/>
                </a:moveTo>
                <a:lnTo>
                  <a:pt x="846186" y="0"/>
                </a:lnTo>
                <a:lnTo>
                  <a:pt x="846186" y="981086"/>
                </a:lnTo>
                <a:lnTo>
                  <a:pt x="0" y="981086"/>
                </a:lnTo>
                <a:lnTo>
                  <a:pt x="0" y="0"/>
                </a:lnTo>
                <a:close/>
              </a:path>
            </a:pathLst>
          </a:custGeom>
          <a:blipFill rotWithShape="0">
            <a:blip r:embed="rId2"/>
            <a:srcRect/>
            <a:stretch/>
          </a:blipFill>
          <a:ln w="0">
            <a:noFill/>
          </a:ln>
        </p:spPr>
        <p:style>
          <a:lnRef idx="0"/>
          <a:fillRef idx="0"/>
          <a:effectRef idx="0"/>
          <a:fontRef idx="minor"/>
        </p:style>
      </p:sp>
      <p:sp>
        <p:nvSpPr>
          <p:cNvPr id="56" name="Freeform 7"/>
          <p:cNvSpPr/>
          <p:nvPr/>
        </p:nvSpPr>
        <p:spPr>
          <a:xfrm>
            <a:off x="-295200" y="8630640"/>
            <a:ext cx="2647440" cy="2647440"/>
          </a:xfrm>
          <a:custGeom>
            <a:avLst/>
            <a:gdLst/>
            <a:ahLst/>
            <a:rect l="l" t="t" r="r" b="b"/>
            <a:pathLst>
              <a:path w="2647750" h="2647750">
                <a:moveTo>
                  <a:pt x="0" y="0"/>
                </a:moveTo>
                <a:lnTo>
                  <a:pt x="2647750" y="0"/>
                </a:lnTo>
                <a:lnTo>
                  <a:pt x="2647750" y="2647751"/>
                </a:lnTo>
                <a:lnTo>
                  <a:pt x="0" y="2647751"/>
                </a:lnTo>
                <a:lnTo>
                  <a:pt x="0" y="0"/>
                </a:lnTo>
                <a:close/>
              </a:path>
            </a:pathLst>
          </a:custGeom>
          <a:blipFill rotWithShape="0">
            <a:blip r:embed="rId3"/>
            <a:srcRect/>
            <a:stretch/>
          </a:blipFill>
          <a:ln w="0">
            <a:noFill/>
          </a:ln>
        </p:spPr>
        <p:style>
          <a:lnRef idx="0"/>
          <a:fillRef idx="0"/>
          <a:effectRef idx="0"/>
          <a:fontRef idx="minor"/>
        </p:style>
      </p:sp>
      <p:sp>
        <p:nvSpPr>
          <p:cNvPr id="57" name="TextBox 8"/>
          <p:cNvSpPr/>
          <p:nvPr/>
        </p:nvSpPr>
        <p:spPr>
          <a:xfrm>
            <a:off x="1573920" y="7036560"/>
            <a:ext cx="7913520" cy="473040"/>
          </a:xfrm>
          <a:prstGeom prst="rect">
            <a:avLst/>
          </a:prstGeom>
          <a:noFill/>
          <a:ln w="0">
            <a:noFill/>
          </a:ln>
        </p:spPr>
        <p:style>
          <a:lnRef idx="0"/>
          <a:fillRef idx="0"/>
          <a:effectRef idx="0"/>
          <a:fontRef idx="minor"/>
        </p:style>
        <p:txBody>
          <a:bodyPr lIns="0" rIns="0" tIns="0" bIns="0" anchor="t">
            <a:spAutoFit/>
          </a:bodyPr>
          <a:p>
            <a:pPr>
              <a:lnSpc>
                <a:spcPts val="3728"/>
              </a:lnSpc>
              <a:buNone/>
              <a:tabLst>
                <a:tab algn="l" pos="0"/>
              </a:tabLst>
            </a:pPr>
            <a:r>
              <a:rPr b="0" lang="en-US" sz="3030" spc="-1" strike="noStrike">
                <a:solidFill>
                  <a:srgbClr val="56aeff"/>
                </a:solidFill>
                <a:latin typeface="DM Sans Italics"/>
              </a:rPr>
              <a:t>Presented by: GROUP 5</a:t>
            </a:r>
            <a:endParaRPr b="0" lang="en-US" sz="3030" spc="-1" strike="noStrike">
              <a:latin typeface="Arial"/>
            </a:endParaRPr>
          </a:p>
        </p:txBody>
      </p:sp>
      <p:sp>
        <p:nvSpPr>
          <p:cNvPr id="58" name="TextBox 9"/>
          <p:cNvSpPr/>
          <p:nvPr/>
        </p:nvSpPr>
        <p:spPr>
          <a:xfrm>
            <a:off x="1573920" y="3615480"/>
            <a:ext cx="11284560" cy="895680"/>
          </a:xfrm>
          <a:prstGeom prst="rect">
            <a:avLst/>
          </a:prstGeom>
          <a:noFill/>
          <a:ln w="0">
            <a:noFill/>
          </a:ln>
        </p:spPr>
        <p:style>
          <a:lnRef idx="0"/>
          <a:fillRef idx="0"/>
          <a:effectRef idx="0"/>
          <a:fontRef idx="minor"/>
        </p:style>
        <p:txBody>
          <a:bodyPr lIns="0" rIns="0" tIns="0" bIns="0" anchor="t">
            <a:spAutoFit/>
          </a:bodyPr>
          <a:p>
            <a:pPr>
              <a:lnSpc>
                <a:spcPts val="7050"/>
              </a:lnSpc>
              <a:buNone/>
            </a:pPr>
            <a:r>
              <a:rPr b="0" lang="en-US" sz="5880" spc="-1" strike="noStrike">
                <a:solidFill>
                  <a:srgbClr val="fffbfb"/>
                </a:solidFill>
                <a:latin typeface="Now Bold"/>
              </a:rPr>
              <a:t>REQUIREMENTS GATHERING</a:t>
            </a:r>
            <a:endParaRPr b="0" lang="en-US" sz="588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59" name="Group 2"/>
          <p:cNvGrpSpPr/>
          <p:nvPr/>
        </p:nvGrpSpPr>
        <p:grpSpPr>
          <a:xfrm>
            <a:off x="2986560" y="2983680"/>
            <a:ext cx="2612880" cy="2373120"/>
            <a:chOff x="2986560" y="2983680"/>
            <a:chExt cx="2612880" cy="2373120"/>
          </a:xfrm>
        </p:grpSpPr>
        <p:sp>
          <p:nvSpPr>
            <p:cNvPr id="60" name="Freeform 3"/>
            <p:cNvSpPr/>
            <p:nvPr/>
          </p:nvSpPr>
          <p:spPr>
            <a:xfrm>
              <a:off x="2986560" y="308412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61" name="TextBox 4"/>
            <p:cNvSpPr/>
            <p:nvPr/>
          </p:nvSpPr>
          <p:spPr>
            <a:xfrm>
              <a:off x="2986560" y="2983680"/>
              <a:ext cx="2612880" cy="2373120"/>
            </a:xfrm>
            <a:prstGeom prst="rect">
              <a:avLst/>
            </a:prstGeom>
            <a:noFill/>
            <a:ln w="0">
              <a:noFill/>
            </a:ln>
          </p:spPr>
          <p:style>
            <a:lnRef idx="0"/>
            <a:fillRef idx="0"/>
            <a:effectRef idx="0"/>
            <a:fontRef idx="minor"/>
          </p:style>
        </p:sp>
      </p:grpSp>
      <p:sp>
        <p:nvSpPr>
          <p:cNvPr id="62" name="AutoShape 5"/>
          <p:cNvSpPr/>
          <p:nvPr/>
        </p:nvSpPr>
        <p:spPr>
          <a:xfrm>
            <a:off x="3133800" y="4640400"/>
            <a:ext cx="2203200" cy="360"/>
          </a:xfrm>
          <a:prstGeom prst="line">
            <a:avLst/>
          </a:prstGeom>
          <a:ln w="38100">
            <a:solidFill>
              <a:srgbClr val="ffffff"/>
            </a:solidFill>
            <a:round/>
          </a:ln>
        </p:spPr>
        <p:style>
          <a:lnRef idx="0"/>
          <a:fillRef idx="0"/>
          <a:effectRef idx="0"/>
          <a:fontRef idx="minor"/>
        </p:style>
      </p:sp>
      <p:grpSp>
        <p:nvGrpSpPr>
          <p:cNvPr id="63" name="Group 6"/>
          <p:cNvGrpSpPr/>
          <p:nvPr/>
        </p:nvGrpSpPr>
        <p:grpSpPr>
          <a:xfrm>
            <a:off x="5844600" y="2983680"/>
            <a:ext cx="2612880" cy="2373120"/>
            <a:chOff x="5844600" y="2983680"/>
            <a:chExt cx="2612880" cy="2373120"/>
          </a:xfrm>
        </p:grpSpPr>
        <p:sp>
          <p:nvSpPr>
            <p:cNvPr id="64" name="Freeform 7"/>
            <p:cNvSpPr/>
            <p:nvPr/>
          </p:nvSpPr>
          <p:spPr>
            <a:xfrm>
              <a:off x="5844600" y="308412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65" name="TextBox 8"/>
            <p:cNvSpPr/>
            <p:nvPr/>
          </p:nvSpPr>
          <p:spPr>
            <a:xfrm>
              <a:off x="5844600" y="2983680"/>
              <a:ext cx="2612880" cy="2373120"/>
            </a:xfrm>
            <a:prstGeom prst="rect">
              <a:avLst/>
            </a:prstGeom>
            <a:noFill/>
            <a:ln w="0">
              <a:noFill/>
            </a:ln>
          </p:spPr>
          <p:style>
            <a:lnRef idx="0"/>
            <a:fillRef idx="0"/>
            <a:effectRef idx="0"/>
            <a:fontRef idx="minor"/>
          </p:style>
        </p:sp>
      </p:grpSp>
      <p:sp>
        <p:nvSpPr>
          <p:cNvPr id="66" name="AutoShape 9"/>
          <p:cNvSpPr/>
          <p:nvPr/>
        </p:nvSpPr>
        <p:spPr>
          <a:xfrm>
            <a:off x="5991840" y="4640400"/>
            <a:ext cx="2202840" cy="360"/>
          </a:xfrm>
          <a:prstGeom prst="line">
            <a:avLst/>
          </a:prstGeom>
          <a:ln w="38100">
            <a:solidFill>
              <a:srgbClr val="ffffff"/>
            </a:solidFill>
            <a:round/>
          </a:ln>
        </p:spPr>
        <p:style>
          <a:lnRef idx="0"/>
          <a:fillRef idx="0"/>
          <a:effectRef idx="0"/>
          <a:fontRef idx="minor"/>
        </p:style>
      </p:sp>
      <p:grpSp>
        <p:nvGrpSpPr>
          <p:cNvPr id="67" name="Group 10"/>
          <p:cNvGrpSpPr/>
          <p:nvPr/>
        </p:nvGrpSpPr>
        <p:grpSpPr>
          <a:xfrm>
            <a:off x="8705160" y="2983680"/>
            <a:ext cx="2612880" cy="2373120"/>
            <a:chOff x="8705160" y="2983680"/>
            <a:chExt cx="2612880" cy="2373120"/>
          </a:xfrm>
        </p:grpSpPr>
        <p:sp>
          <p:nvSpPr>
            <p:cNvPr id="68" name="Freeform 11"/>
            <p:cNvSpPr/>
            <p:nvPr/>
          </p:nvSpPr>
          <p:spPr>
            <a:xfrm>
              <a:off x="8705160" y="308412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69" name="TextBox 12"/>
            <p:cNvSpPr/>
            <p:nvPr/>
          </p:nvSpPr>
          <p:spPr>
            <a:xfrm>
              <a:off x="8705160" y="2983680"/>
              <a:ext cx="2612880" cy="2373120"/>
            </a:xfrm>
            <a:prstGeom prst="rect">
              <a:avLst/>
            </a:prstGeom>
            <a:noFill/>
            <a:ln w="0">
              <a:noFill/>
            </a:ln>
          </p:spPr>
          <p:style>
            <a:lnRef idx="0"/>
            <a:fillRef idx="0"/>
            <a:effectRef idx="0"/>
            <a:fontRef idx="minor"/>
          </p:style>
        </p:sp>
      </p:grpSp>
      <p:sp>
        <p:nvSpPr>
          <p:cNvPr id="70" name="AutoShape 13"/>
          <p:cNvSpPr/>
          <p:nvPr/>
        </p:nvSpPr>
        <p:spPr>
          <a:xfrm>
            <a:off x="8852400" y="4640400"/>
            <a:ext cx="2203200" cy="360"/>
          </a:xfrm>
          <a:prstGeom prst="line">
            <a:avLst/>
          </a:prstGeom>
          <a:ln w="38100">
            <a:solidFill>
              <a:srgbClr val="ffffff"/>
            </a:solidFill>
            <a:round/>
          </a:ln>
        </p:spPr>
        <p:style>
          <a:lnRef idx="0"/>
          <a:fillRef idx="0"/>
          <a:effectRef idx="0"/>
          <a:fontRef idx="minor"/>
        </p:style>
      </p:sp>
      <p:sp>
        <p:nvSpPr>
          <p:cNvPr id="71" name="Freeform 14"/>
          <p:cNvSpPr/>
          <p:nvPr/>
        </p:nvSpPr>
        <p:spPr>
          <a:xfrm>
            <a:off x="-7631280" y="597600"/>
            <a:ext cx="9077040" cy="9077040"/>
          </a:xfrm>
          <a:custGeom>
            <a:avLst/>
            <a:gdLst/>
            <a:ahLst/>
            <a:rect l="l" t="t" r="r" b="b"/>
            <a:pathLst>
              <a:path w="9077445" h="9077445">
                <a:moveTo>
                  <a:pt x="0" y="0"/>
                </a:moveTo>
                <a:lnTo>
                  <a:pt x="9077444" y="0"/>
                </a:lnTo>
                <a:lnTo>
                  <a:pt x="9077444" y="9077445"/>
                </a:lnTo>
                <a:lnTo>
                  <a:pt x="0" y="9077445"/>
                </a:lnTo>
                <a:lnTo>
                  <a:pt x="0" y="0"/>
                </a:lnTo>
                <a:close/>
              </a:path>
            </a:pathLst>
          </a:custGeom>
          <a:blipFill rotWithShape="0">
            <a:blip r:embed="rId1"/>
            <a:srcRect/>
            <a:stretch/>
          </a:blipFill>
          <a:ln w="0">
            <a:noFill/>
          </a:ln>
        </p:spPr>
        <p:style>
          <a:lnRef idx="0"/>
          <a:fillRef idx="0"/>
          <a:effectRef idx="0"/>
          <a:fontRef idx="minor"/>
        </p:style>
      </p:sp>
      <p:sp>
        <p:nvSpPr>
          <p:cNvPr id="72" name="TextBox 15"/>
          <p:cNvSpPr/>
          <p:nvPr/>
        </p:nvSpPr>
        <p:spPr>
          <a:xfrm>
            <a:off x="3976200" y="1503000"/>
            <a:ext cx="8436960" cy="1192320"/>
          </a:xfrm>
          <a:prstGeom prst="rect">
            <a:avLst/>
          </a:prstGeom>
          <a:noFill/>
          <a:ln w="0">
            <a:noFill/>
          </a:ln>
        </p:spPr>
        <p:style>
          <a:lnRef idx="0"/>
          <a:fillRef idx="0"/>
          <a:effectRef idx="0"/>
          <a:fontRef idx="minor"/>
        </p:style>
        <p:txBody>
          <a:bodyPr lIns="0" rIns="0" tIns="0" bIns="0" anchor="t">
            <a:spAutoFit/>
          </a:bodyPr>
          <a:p>
            <a:pPr algn="ctr">
              <a:lnSpc>
                <a:spcPts val="9386"/>
              </a:lnSpc>
              <a:buNone/>
              <a:tabLst>
                <a:tab algn="l" pos="0"/>
              </a:tabLst>
            </a:pPr>
            <a:r>
              <a:rPr b="0" lang="en-US" sz="7819" spc="-1" strike="noStrike">
                <a:solidFill>
                  <a:srgbClr val="56aeff"/>
                </a:solidFill>
                <a:latin typeface="Now Bold"/>
              </a:rPr>
              <a:t>OUTLINE</a:t>
            </a:r>
            <a:endParaRPr b="0" lang="en-US" sz="7819" spc="-1" strike="noStrike">
              <a:latin typeface="Arial"/>
            </a:endParaRPr>
          </a:p>
        </p:txBody>
      </p:sp>
      <p:sp>
        <p:nvSpPr>
          <p:cNvPr id="73" name="TextBox 16"/>
          <p:cNvSpPr/>
          <p:nvPr/>
        </p:nvSpPr>
        <p:spPr>
          <a:xfrm>
            <a:off x="3133800" y="4795920"/>
            <a:ext cx="2318040" cy="330480"/>
          </a:xfrm>
          <a:prstGeom prst="rect">
            <a:avLst/>
          </a:prstGeom>
          <a:noFill/>
          <a:ln w="0">
            <a:noFill/>
          </a:ln>
        </p:spPr>
        <p:style>
          <a:lnRef idx="0"/>
          <a:fillRef idx="0"/>
          <a:effectRef idx="0"/>
          <a:fontRef idx="minor"/>
        </p:style>
        <p:txBody>
          <a:bodyPr lIns="0" rIns="0" tIns="0" bIns="0" anchor="t">
            <a:spAutoFit/>
          </a:bodyPr>
          <a:p>
            <a:pPr algn="ctr">
              <a:lnSpc>
                <a:spcPts val="2605"/>
              </a:lnSpc>
              <a:buNone/>
            </a:pPr>
            <a:r>
              <a:rPr b="0" lang="en-US" sz="1890" spc="-1" strike="noStrike">
                <a:solidFill>
                  <a:srgbClr val="ffffff"/>
                </a:solidFill>
                <a:latin typeface="DM Sans"/>
              </a:rPr>
              <a:t>Introduction</a:t>
            </a:r>
            <a:endParaRPr b="0" lang="en-US" sz="1890" spc="-1" strike="noStrike">
              <a:latin typeface="Arial"/>
            </a:endParaRPr>
          </a:p>
        </p:txBody>
      </p:sp>
      <p:sp>
        <p:nvSpPr>
          <p:cNvPr id="74" name="TextBox 17"/>
          <p:cNvSpPr/>
          <p:nvPr/>
        </p:nvSpPr>
        <p:spPr>
          <a:xfrm>
            <a:off x="3448080" y="32259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1</a:t>
            </a:r>
            <a:endParaRPr b="0" lang="en-US" sz="5730" spc="-1" strike="noStrike">
              <a:latin typeface="Arial"/>
            </a:endParaRPr>
          </a:p>
        </p:txBody>
      </p:sp>
      <p:sp>
        <p:nvSpPr>
          <p:cNvPr id="75" name="TextBox 18"/>
          <p:cNvSpPr/>
          <p:nvPr/>
        </p:nvSpPr>
        <p:spPr>
          <a:xfrm>
            <a:off x="5991840" y="4815000"/>
            <a:ext cx="2006640" cy="286200"/>
          </a:xfrm>
          <a:prstGeom prst="rect">
            <a:avLst/>
          </a:prstGeom>
          <a:noFill/>
          <a:ln w="0">
            <a:noFill/>
          </a:ln>
        </p:spPr>
        <p:style>
          <a:lnRef idx="0"/>
          <a:fillRef idx="0"/>
          <a:effectRef idx="0"/>
          <a:fontRef idx="minor"/>
        </p:style>
        <p:txBody>
          <a:bodyPr lIns="0" rIns="0" tIns="0" bIns="0" anchor="t">
            <a:spAutoFit/>
          </a:bodyPr>
          <a:p>
            <a:pPr algn="ctr">
              <a:lnSpc>
                <a:spcPts val="2256"/>
              </a:lnSpc>
              <a:buNone/>
            </a:pPr>
            <a:r>
              <a:rPr b="0" lang="en-US" sz="1640" spc="-1" strike="noStrike">
                <a:solidFill>
                  <a:srgbClr val="ffffff"/>
                </a:solidFill>
                <a:latin typeface="DM Sans"/>
              </a:rPr>
              <a:t>Objective and Goal</a:t>
            </a:r>
            <a:endParaRPr b="0" lang="en-US" sz="1640" spc="-1" strike="noStrike">
              <a:latin typeface="Arial"/>
            </a:endParaRPr>
          </a:p>
        </p:txBody>
      </p:sp>
      <p:sp>
        <p:nvSpPr>
          <p:cNvPr id="76" name="TextBox 19"/>
          <p:cNvSpPr/>
          <p:nvPr/>
        </p:nvSpPr>
        <p:spPr>
          <a:xfrm>
            <a:off x="6305760" y="32259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2</a:t>
            </a:r>
            <a:endParaRPr b="0" lang="en-US" sz="5730" spc="-1" strike="noStrike">
              <a:latin typeface="Arial"/>
            </a:endParaRPr>
          </a:p>
        </p:txBody>
      </p:sp>
      <p:sp>
        <p:nvSpPr>
          <p:cNvPr id="77" name="TextBox 20"/>
          <p:cNvSpPr/>
          <p:nvPr/>
        </p:nvSpPr>
        <p:spPr>
          <a:xfrm>
            <a:off x="9166680" y="32259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3</a:t>
            </a:r>
            <a:endParaRPr b="0" lang="en-US" sz="5730" spc="-1" strike="noStrike">
              <a:latin typeface="Arial"/>
            </a:endParaRPr>
          </a:p>
        </p:txBody>
      </p:sp>
      <p:grpSp>
        <p:nvGrpSpPr>
          <p:cNvPr id="78" name="Group 21"/>
          <p:cNvGrpSpPr/>
          <p:nvPr/>
        </p:nvGrpSpPr>
        <p:grpSpPr>
          <a:xfrm>
            <a:off x="11709000" y="2962800"/>
            <a:ext cx="2612880" cy="2373120"/>
            <a:chOff x="11709000" y="2962800"/>
            <a:chExt cx="2612880" cy="2373120"/>
          </a:xfrm>
        </p:grpSpPr>
        <p:sp>
          <p:nvSpPr>
            <p:cNvPr id="79" name="Freeform 22"/>
            <p:cNvSpPr/>
            <p:nvPr/>
          </p:nvSpPr>
          <p:spPr>
            <a:xfrm>
              <a:off x="11709000" y="306324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80" name="TextBox 23"/>
            <p:cNvSpPr/>
            <p:nvPr/>
          </p:nvSpPr>
          <p:spPr>
            <a:xfrm>
              <a:off x="11709000" y="2962800"/>
              <a:ext cx="2612880" cy="2373120"/>
            </a:xfrm>
            <a:prstGeom prst="rect">
              <a:avLst/>
            </a:prstGeom>
            <a:noFill/>
            <a:ln w="0">
              <a:noFill/>
            </a:ln>
          </p:spPr>
          <p:style>
            <a:lnRef idx="0"/>
            <a:fillRef idx="0"/>
            <a:effectRef idx="0"/>
            <a:fontRef idx="minor"/>
          </p:style>
        </p:sp>
      </p:grpSp>
      <p:sp>
        <p:nvSpPr>
          <p:cNvPr id="81" name="TextBox 24"/>
          <p:cNvSpPr/>
          <p:nvPr/>
        </p:nvSpPr>
        <p:spPr>
          <a:xfrm>
            <a:off x="12170160" y="324684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4</a:t>
            </a:r>
            <a:endParaRPr b="0" lang="en-US" sz="5730" spc="-1" strike="noStrike">
              <a:latin typeface="Arial"/>
            </a:endParaRPr>
          </a:p>
        </p:txBody>
      </p:sp>
      <p:sp>
        <p:nvSpPr>
          <p:cNvPr id="82" name="AutoShape 25"/>
          <p:cNvSpPr/>
          <p:nvPr/>
        </p:nvSpPr>
        <p:spPr>
          <a:xfrm>
            <a:off x="11913480" y="4621320"/>
            <a:ext cx="2203200" cy="360"/>
          </a:xfrm>
          <a:prstGeom prst="line">
            <a:avLst/>
          </a:prstGeom>
          <a:ln w="38100">
            <a:solidFill>
              <a:srgbClr val="ffffff"/>
            </a:solidFill>
            <a:round/>
          </a:ln>
        </p:spPr>
        <p:style>
          <a:lnRef idx="0"/>
          <a:fillRef idx="0"/>
          <a:effectRef idx="0"/>
          <a:fontRef idx="minor"/>
        </p:style>
      </p:sp>
      <p:grpSp>
        <p:nvGrpSpPr>
          <p:cNvPr id="83" name="Group 26"/>
          <p:cNvGrpSpPr/>
          <p:nvPr/>
        </p:nvGrpSpPr>
        <p:grpSpPr>
          <a:xfrm>
            <a:off x="2986560" y="5895000"/>
            <a:ext cx="2612880" cy="2373120"/>
            <a:chOff x="2986560" y="5895000"/>
            <a:chExt cx="2612880" cy="2373120"/>
          </a:xfrm>
        </p:grpSpPr>
        <p:sp>
          <p:nvSpPr>
            <p:cNvPr id="84" name="Freeform 27"/>
            <p:cNvSpPr/>
            <p:nvPr/>
          </p:nvSpPr>
          <p:spPr>
            <a:xfrm>
              <a:off x="2986560" y="599544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85" name="TextBox 28"/>
            <p:cNvSpPr/>
            <p:nvPr/>
          </p:nvSpPr>
          <p:spPr>
            <a:xfrm>
              <a:off x="2986560" y="5895000"/>
              <a:ext cx="2612880" cy="2373120"/>
            </a:xfrm>
            <a:prstGeom prst="rect">
              <a:avLst/>
            </a:prstGeom>
            <a:noFill/>
            <a:ln w="0">
              <a:noFill/>
            </a:ln>
          </p:spPr>
          <p:style>
            <a:lnRef idx="0"/>
            <a:fillRef idx="0"/>
            <a:effectRef idx="0"/>
            <a:fontRef idx="minor"/>
          </p:style>
        </p:sp>
      </p:grpSp>
      <p:sp>
        <p:nvSpPr>
          <p:cNvPr id="86" name="TextBox 29"/>
          <p:cNvSpPr/>
          <p:nvPr/>
        </p:nvSpPr>
        <p:spPr>
          <a:xfrm>
            <a:off x="3448080" y="61581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5</a:t>
            </a:r>
            <a:endParaRPr b="0" lang="en-US" sz="5730" spc="-1" strike="noStrike">
              <a:latin typeface="Arial"/>
            </a:endParaRPr>
          </a:p>
        </p:txBody>
      </p:sp>
      <p:sp>
        <p:nvSpPr>
          <p:cNvPr id="87" name="AutoShape 30"/>
          <p:cNvSpPr/>
          <p:nvPr/>
        </p:nvSpPr>
        <p:spPr>
          <a:xfrm>
            <a:off x="3133800" y="7531920"/>
            <a:ext cx="2203200" cy="360"/>
          </a:xfrm>
          <a:prstGeom prst="line">
            <a:avLst/>
          </a:prstGeom>
          <a:ln w="38100">
            <a:solidFill>
              <a:srgbClr val="ffffff"/>
            </a:solidFill>
            <a:round/>
          </a:ln>
        </p:spPr>
        <p:style>
          <a:lnRef idx="0"/>
          <a:fillRef idx="0"/>
          <a:effectRef idx="0"/>
          <a:fontRef idx="minor"/>
        </p:style>
      </p:sp>
      <p:grpSp>
        <p:nvGrpSpPr>
          <p:cNvPr id="88" name="Group 31"/>
          <p:cNvGrpSpPr/>
          <p:nvPr/>
        </p:nvGrpSpPr>
        <p:grpSpPr>
          <a:xfrm>
            <a:off x="6305760" y="5895000"/>
            <a:ext cx="2612880" cy="2373120"/>
            <a:chOff x="6305760" y="5895000"/>
            <a:chExt cx="2612880" cy="2373120"/>
          </a:xfrm>
        </p:grpSpPr>
        <p:sp>
          <p:nvSpPr>
            <p:cNvPr id="89" name="Freeform 32"/>
            <p:cNvSpPr/>
            <p:nvPr/>
          </p:nvSpPr>
          <p:spPr>
            <a:xfrm>
              <a:off x="6305760" y="5995440"/>
              <a:ext cx="2612880" cy="227268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90" name="TextBox 33"/>
            <p:cNvSpPr/>
            <p:nvPr/>
          </p:nvSpPr>
          <p:spPr>
            <a:xfrm>
              <a:off x="6305760" y="5895000"/>
              <a:ext cx="2612880" cy="2373120"/>
            </a:xfrm>
            <a:prstGeom prst="rect">
              <a:avLst/>
            </a:prstGeom>
            <a:noFill/>
            <a:ln w="0">
              <a:noFill/>
            </a:ln>
          </p:spPr>
          <p:style>
            <a:lnRef idx="0"/>
            <a:fillRef idx="0"/>
            <a:effectRef idx="0"/>
            <a:fontRef idx="minor"/>
          </p:style>
        </p:sp>
      </p:grpSp>
      <p:sp>
        <p:nvSpPr>
          <p:cNvPr id="91" name="TextBox 34"/>
          <p:cNvSpPr/>
          <p:nvPr/>
        </p:nvSpPr>
        <p:spPr>
          <a:xfrm>
            <a:off x="6767280" y="6041160"/>
            <a:ext cx="169020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rPr>
              <a:t>6</a:t>
            </a:r>
            <a:endParaRPr b="0" lang="en-US" sz="5730" spc="-1" strike="noStrike">
              <a:latin typeface="Arial"/>
            </a:endParaRPr>
          </a:p>
        </p:txBody>
      </p:sp>
      <p:sp>
        <p:nvSpPr>
          <p:cNvPr id="92" name="AutoShape 35"/>
          <p:cNvSpPr/>
          <p:nvPr/>
        </p:nvSpPr>
        <p:spPr>
          <a:xfrm>
            <a:off x="6510600" y="7512840"/>
            <a:ext cx="2203200" cy="360"/>
          </a:xfrm>
          <a:prstGeom prst="line">
            <a:avLst/>
          </a:prstGeom>
          <a:ln w="38100">
            <a:solidFill>
              <a:srgbClr val="ffffff"/>
            </a:solidFill>
            <a:round/>
          </a:ln>
        </p:spPr>
        <p:style>
          <a:lnRef idx="0"/>
          <a:fillRef idx="0"/>
          <a:effectRef idx="0"/>
          <a:fontRef idx="minor"/>
        </p:style>
      </p:sp>
      <p:sp>
        <p:nvSpPr>
          <p:cNvPr id="93" name="TextBox 36"/>
          <p:cNvSpPr/>
          <p:nvPr/>
        </p:nvSpPr>
        <p:spPr>
          <a:xfrm>
            <a:off x="6510960" y="7684560"/>
            <a:ext cx="2318040" cy="330480"/>
          </a:xfrm>
          <a:prstGeom prst="rect">
            <a:avLst/>
          </a:prstGeom>
          <a:noFill/>
          <a:ln w="0">
            <a:noFill/>
          </a:ln>
        </p:spPr>
        <p:style>
          <a:lnRef idx="0"/>
          <a:fillRef idx="0"/>
          <a:effectRef idx="0"/>
          <a:fontRef idx="minor"/>
        </p:style>
        <p:txBody>
          <a:bodyPr lIns="0" rIns="0" tIns="0" bIns="0" anchor="t">
            <a:spAutoFit/>
          </a:bodyPr>
          <a:p>
            <a:pPr algn="ctr">
              <a:lnSpc>
                <a:spcPts val="2605"/>
              </a:lnSpc>
              <a:buNone/>
            </a:pPr>
            <a:r>
              <a:rPr b="0" lang="en-US" sz="1890" spc="-1" strike="noStrike">
                <a:solidFill>
                  <a:srgbClr val="ffffff"/>
                </a:solidFill>
                <a:latin typeface="DM Sans"/>
              </a:rPr>
              <a:t>Conclusion</a:t>
            </a:r>
            <a:endParaRPr b="0" lang="en-US" sz="1890" spc="-1" strike="noStrike">
              <a:latin typeface="Arial"/>
            </a:endParaRPr>
          </a:p>
        </p:txBody>
      </p:sp>
      <p:sp>
        <p:nvSpPr>
          <p:cNvPr id="94" name="TextBox 37"/>
          <p:cNvSpPr/>
          <p:nvPr/>
        </p:nvSpPr>
        <p:spPr>
          <a:xfrm>
            <a:off x="3319200" y="7565760"/>
            <a:ext cx="2133000" cy="608760"/>
          </a:xfrm>
          <a:prstGeom prst="rect">
            <a:avLst/>
          </a:prstGeom>
          <a:noFill/>
          <a:ln w="0">
            <a:noFill/>
          </a:ln>
        </p:spPr>
        <p:style>
          <a:lnRef idx="0"/>
          <a:fillRef idx="0"/>
          <a:effectRef idx="0"/>
          <a:fontRef idx="minor"/>
        </p:style>
        <p:txBody>
          <a:bodyPr lIns="0" rIns="0" tIns="0" bIns="0" anchor="t">
            <a:spAutoFit/>
          </a:bodyPr>
          <a:p>
            <a:pPr algn="ctr">
              <a:lnSpc>
                <a:spcPts val="2398"/>
              </a:lnSpc>
              <a:buNone/>
            </a:pPr>
            <a:r>
              <a:rPr b="0" lang="en-US" sz="1729" spc="-1" strike="noStrike">
                <a:solidFill>
                  <a:srgbClr val="ffffff"/>
                </a:solidFill>
                <a:latin typeface="DM Sans"/>
              </a:rPr>
              <a:t>Gathered Requirements</a:t>
            </a:r>
            <a:endParaRPr b="0" lang="en-US" sz="1729" spc="-1" strike="noStrike">
              <a:latin typeface="Arial"/>
            </a:endParaRPr>
          </a:p>
        </p:txBody>
      </p:sp>
      <p:sp>
        <p:nvSpPr>
          <p:cNvPr id="95" name="TextBox 38"/>
          <p:cNvSpPr/>
          <p:nvPr/>
        </p:nvSpPr>
        <p:spPr>
          <a:xfrm>
            <a:off x="11913840" y="4611960"/>
            <a:ext cx="2202840" cy="628200"/>
          </a:xfrm>
          <a:prstGeom prst="rect">
            <a:avLst/>
          </a:prstGeom>
          <a:noFill/>
          <a:ln w="0">
            <a:noFill/>
          </a:ln>
        </p:spPr>
        <p:style>
          <a:lnRef idx="0"/>
          <a:fillRef idx="0"/>
          <a:effectRef idx="0"/>
          <a:fontRef idx="minor"/>
        </p:style>
        <p:txBody>
          <a:bodyPr lIns="0" rIns="0" tIns="0" bIns="0" anchor="t">
            <a:spAutoFit/>
          </a:bodyPr>
          <a:p>
            <a:pPr algn="ctr">
              <a:lnSpc>
                <a:spcPts val="2475"/>
              </a:lnSpc>
              <a:buNone/>
            </a:pPr>
            <a:r>
              <a:rPr b="0" lang="en-US" sz="1790" spc="-1" strike="noStrike">
                <a:solidFill>
                  <a:srgbClr val="ffffff"/>
                </a:solidFill>
                <a:latin typeface="DM Sans"/>
              </a:rPr>
              <a:t>Requirement gathering methods</a:t>
            </a:r>
            <a:endParaRPr b="0" lang="en-US" sz="1790" spc="-1" strike="noStrike">
              <a:latin typeface="Arial"/>
            </a:endParaRPr>
          </a:p>
        </p:txBody>
      </p:sp>
      <p:sp>
        <p:nvSpPr>
          <p:cNvPr id="96" name="TextBox 39"/>
          <p:cNvSpPr/>
          <p:nvPr/>
        </p:nvSpPr>
        <p:spPr>
          <a:xfrm>
            <a:off x="8981640" y="4840920"/>
            <a:ext cx="2202840" cy="313920"/>
          </a:xfrm>
          <a:prstGeom prst="rect">
            <a:avLst/>
          </a:prstGeom>
          <a:noFill/>
          <a:ln w="0">
            <a:noFill/>
          </a:ln>
        </p:spPr>
        <p:style>
          <a:lnRef idx="0"/>
          <a:fillRef idx="0"/>
          <a:effectRef idx="0"/>
          <a:fontRef idx="minor"/>
        </p:style>
        <p:txBody>
          <a:bodyPr lIns="0" rIns="0" tIns="0" bIns="0" anchor="t">
            <a:spAutoFit/>
          </a:bodyPr>
          <a:p>
            <a:pPr algn="ctr">
              <a:lnSpc>
                <a:spcPts val="2475"/>
              </a:lnSpc>
              <a:buNone/>
            </a:pPr>
            <a:r>
              <a:rPr b="0" lang="en-US" sz="1790" spc="-1" strike="noStrike">
                <a:solidFill>
                  <a:srgbClr val="ffffff"/>
                </a:solidFill>
                <a:latin typeface="DM Sans"/>
              </a:rPr>
              <a:t>Stakeholders</a:t>
            </a:r>
            <a:endParaRPr b="0" lang="en-US" sz="179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97" name="Group 2"/>
          <p:cNvGrpSpPr/>
          <p:nvPr/>
        </p:nvGrpSpPr>
        <p:grpSpPr>
          <a:xfrm>
            <a:off x="81720" y="9258840"/>
            <a:ext cx="13457520" cy="3263760"/>
            <a:chOff x="81720" y="9258840"/>
            <a:chExt cx="13457520" cy="3263760"/>
          </a:xfrm>
        </p:grpSpPr>
        <p:sp>
          <p:nvSpPr>
            <p:cNvPr id="98" name="Freeform 3"/>
            <p:cNvSpPr/>
            <p:nvPr/>
          </p:nvSpPr>
          <p:spPr>
            <a:xfrm rot="10800000">
              <a:off x="10427400" y="9410760"/>
              <a:ext cx="3111840" cy="311184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1"/>
              <a:srcRect/>
              <a:stretch/>
            </a:blipFill>
            <a:ln w="0">
              <a:noFill/>
            </a:ln>
          </p:spPr>
          <p:style>
            <a:lnRef idx="0"/>
            <a:fillRef idx="0"/>
            <a:effectRef idx="0"/>
            <a:fontRef idx="minor"/>
          </p:style>
        </p:sp>
        <p:sp>
          <p:nvSpPr>
            <p:cNvPr id="99" name="Freeform 4"/>
            <p:cNvSpPr/>
            <p:nvPr/>
          </p:nvSpPr>
          <p:spPr>
            <a:xfrm rot="10800000">
              <a:off x="6977160" y="9410760"/>
              <a:ext cx="3111840" cy="246564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2"/>
              <a:srcRect/>
              <a:stretch/>
            </a:blipFill>
            <a:ln w="0">
              <a:noFill/>
            </a:ln>
          </p:spPr>
          <p:style>
            <a:lnRef idx="0"/>
            <a:fillRef idx="0"/>
            <a:effectRef idx="0"/>
            <a:fontRef idx="minor"/>
          </p:style>
        </p:sp>
        <p:sp>
          <p:nvSpPr>
            <p:cNvPr id="100" name="Freeform 5"/>
            <p:cNvSpPr/>
            <p:nvPr/>
          </p:nvSpPr>
          <p:spPr>
            <a:xfrm rot="10800000">
              <a:off x="3531600" y="9258840"/>
              <a:ext cx="3111840" cy="311184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3"/>
              <a:srcRect/>
              <a:stretch/>
            </a:blipFill>
            <a:ln w="0">
              <a:noFill/>
            </a:ln>
          </p:spPr>
          <p:style>
            <a:lnRef idx="0"/>
            <a:fillRef idx="0"/>
            <a:effectRef idx="0"/>
            <a:fontRef idx="minor"/>
          </p:style>
        </p:sp>
        <p:sp>
          <p:nvSpPr>
            <p:cNvPr id="101" name="Freeform 6"/>
            <p:cNvSpPr/>
            <p:nvPr/>
          </p:nvSpPr>
          <p:spPr>
            <a:xfrm rot="10800000">
              <a:off x="81720" y="9258840"/>
              <a:ext cx="3111840" cy="246564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4"/>
              <a:srcRect/>
              <a:stretch/>
            </a:blipFill>
            <a:ln w="0">
              <a:noFill/>
            </a:ln>
          </p:spPr>
          <p:style>
            <a:lnRef idx="0"/>
            <a:fillRef idx="0"/>
            <a:effectRef idx="0"/>
            <a:fontRef idx="minor"/>
          </p:style>
        </p:sp>
      </p:grpSp>
      <p:sp>
        <p:nvSpPr>
          <p:cNvPr id="102" name="Freeform 7"/>
          <p:cNvSpPr/>
          <p:nvPr/>
        </p:nvSpPr>
        <p:spPr>
          <a:xfrm rot="6150600">
            <a:off x="6081480" y="4579200"/>
            <a:ext cx="13544280" cy="112752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5"/>
            <a:srcRect/>
            <a:stretch/>
          </a:blipFill>
          <a:ln w="0">
            <a:noFill/>
          </a:ln>
        </p:spPr>
        <p:style>
          <a:lnRef idx="0"/>
          <a:fillRef idx="0"/>
          <a:effectRef idx="0"/>
          <a:fontRef idx="minor"/>
        </p:style>
      </p:sp>
      <p:grpSp>
        <p:nvGrpSpPr>
          <p:cNvPr id="103" name="Group 8"/>
          <p:cNvGrpSpPr/>
          <p:nvPr/>
        </p:nvGrpSpPr>
        <p:grpSpPr>
          <a:xfrm>
            <a:off x="11807640" y="0"/>
            <a:ext cx="6253920" cy="10286640"/>
            <a:chOff x="11807640" y="0"/>
            <a:chExt cx="6253920" cy="10286640"/>
          </a:xfrm>
        </p:grpSpPr>
        <p:sp>
          <p:nvSpPr>
            <p:cNvPr id="104" name="Freeform 9"/>
            <p:cNvSpPr/>
            <p:nvPr/>
          </p:nvSpPr>
          <p:spPr>
            <a:xfrm>
              <a:off x="11807640" y="0"/>
              <a:ext cx="6253920" cy="10286640"/>
            </a:xfrm>
            <a:custGeom>
              <a:avLst/>
              <a:gdLst/>
              <a:ahLst/>
              <a:rect l="l" t="t" r="r" b="b"/>
              <a:pathLst>
                <a:path w="3860673" h="6350000">
                  <a:moveTo>
                    <a:pt x="3860673" y="0"/>
                  </a:moveTo>
                  <a:lnTo>
                    <a:pt x="2341753" y="6350000"/>
                  </a:lnTo>
                  <a:lnTo>
                    <a:pt x="0" y="6350000"/>
                  </a:lnTo>
                  <a:lnTo>
                    <a:pt x="1518920" y="0"/>
                  </a:lnTo>
                  <a:lnTo>
                    <a:pt x="3860673" y="0"/>
                  </a:lnTo>
                  <a:close/>
                </a:path>
              </a:pathLst>
            </a:custGeom>
            <a:blipFill rotWithShape="0">
              <a:blip r:embed="rId6"/>
              <a:srcRect/>
              <a:stretch/>
            </a:blipFill>
            <a:ln w="0">
              <a:noFill/>
            </a:ln>
          </p:spPr>
          <p:style>
            <a:lnRef idx="0"/>
            <a:fillRef idx="0"/>
            <a:effectRef idx="0"/>
            <a:fontRef idx="minor"/>
          </p:style>
        </p:sp>
      </p:grpSp>
      <p:sp>
        <p:nvSpPr>
          <p:cNvPr id="105" name="Freeform 10"/>
          <p:cNvSpPr/>
          <p:nvPr/>
        </p:nvSpPr>
        <p:spPr>
          <a:xfrm rot="16984200">
            <a:off x="10509840" y="5041440"/>
            <a:ext cx="13544280" cy="112752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7"/>
            <a:srcRect/>
            <a:stretch/>
          </a:blipFill>
          <a:ln w="0">
            <a:noFill/>
          </a:ln>
        </p:spPr>
        <p:style>
          <a:lnRef idx="0"/>
          <a:fillRef idx="0"/>
          <a:effectRef idx="0"/>
          <a:fontRef idx="minor"/>
        </p:style>
      </p:sp>
      <p:grpSp>
        <p:nvGrpSpPr>
          <p:cNvPr id="106" name="Group 11"/>
          <p:cNvGrpSpPr/>
          <p:nvPr/>
        </p:nvGrpSpPr>
        <p:grpSpPr>
          <a:xfrm>
            <a:off x="15966720" y="9258840"/>
            <a:ext cx="13457520" cy="3263760"/>
            <a:chOff x="15966720" y="9258840"/>
            <a:chExt cx="13457520" cy="3263760"/>
          </a:xfrm>
        </p:grpSpPr>
        <p:sp>
          <p:nvSpPr>
            <p:cNvPr id="107" name="Freeform 12"/>
            <p:cNvSpPr/>
            <p:nvPr/>
          </p:nvSpPr>
          <p:spPr>
            <a:xfrm rot="10800000">
              <a:off x="26312400" y="9410760"/>
              <a:ext cx="3111840" cy="311184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8"/>
              <a:srcRect/>
              <a:stretch/>
            </a:blipFill>
            <a:ln w="0">
              <a:noFill/>
            </a:ln>
          </p:spPr>
          <p:style>
            <a:lnRef idx="0"/>
            <a:fillRef idx="0"/>
            <a:effectRef idx="0"/>
            <a:fontRef idx="minor"/>
          </p:style>
        </p:sp>
        <p:sp>
          <p:nvSpPr>
            <p:cNvPr id="108" name="Freeform 13"/>
            <p:cNvSpPr/>
            <p:nvPr/>
          </p:nvSpPr>
          <p:spPr>
            <a:xfrm rot="10800000">
              <a:off x="22862520" y="9410760"/>
              <a:ext cx="3111840" cy="246564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9"/>
              <a:srcRect/>
              <a:stretch/>
            </a:blipFill>
            <a:ln w="0">
              <a:noFill/>
            </a:ln>
          </p:spPr>
          <p:style>
            <a:lnRef idx="0"/>
            <a:fillRef idx="0"/>
            <a:effectRef idx="0"/>
            <a:fontRef idx="minor"/>
          </p:style>
        </p:sp>
        <p:sp>
          <p:nvSpPr>
            <p:cNvPr id="109" name="Freeform 14"/>
            <p:cNvSpPr/>
            <p:nvPr/>
          </p:nvSpPr>
          <p:spPr>
            <a:xfrm rot="10800000">
              <a:off x="19416960" y="9258840"/>
              <a:ext cx="3111840" cy="311184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10"/>
              <a:srcRect/>
              <a:stretch/>
            </a:blipFill>
            <a:ln w="0">
              <a:noFill/>
            </a:ln>
          </p:spPr>
          <p:style>
            <a:lnRef idx="0"/>
            <a:fillRef idx="0"/>
            <a:effectRef idx="0"/>
            <a:fontRef idx="minor"/>
          </p:style>
        </p:sp>
        <p:sp>
          <p:nvSpPr>
            <p:cNvPr id="110" name="Freeform 15"/>
            <p:cNvSpPr/>
            <p:nvPr/>
          </p:nvSpPr>
          <p:spPr>
            <a:xfrm rot="10800000">
              <a:off x="15966720" y="9258840"/>
              <a:ext cx="3111840" cy="246564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11"/>
              <a:srcRect/>
              <a:stretch/>
            </a:blipFill>
            <a:ln w="0">
              <a:noFill/>
            </a:ln>
          </p:spPr>
          <p:style>
            <a:lnRef idx="0"/>
            <a:fillRef idx="0"/>
            <a:effectRef idx="0"/>
            <a:fontRef idx="minor"/>
          </p:style>
        </p:sp>
      </p:grpSp>
      <p:sp>
        <p:nvSpPr>
          <p:cNvPr id="111" name="TextBox 16"/>
          <p:cNvSpPr/>
          <p:nvPr/>
        </p:nvSpPr>
        <p:spPr>
          <a:xfrm>
            <a:off x="3524040" y="2017080"/>
            <a:ext cx="8128440" cy="967320"/>
          </a:xfrm>
          <a:prstGeom prst="rect">
            <a:avLst/>
          </a:prstGeom>
          <a:noFill/>
          <a:ln w="0">
            <a:noFill/>
          </a:ln>
        </p:spPr>
        <p:style>
          <a:lnRef idx="0"/>
          <a:fillRef idx="0"/>
          <a:effectRef idx="0"/>
          <a:fontRef idx="minor"/>
        </p:style>
        <p:txBody>
          <a:bodyPr lIns="0" rIns="0" tIns="0" bIns="0" anchor="t">
            <a:spAutoFit/>
          </a:bodyPr>
          <a:p>
            <a:pPr algn="ctr">
              <a:lnSpc>
                <a:spcPts val="7614"/>
              </a:lnSpc>
              <a:buNone/>
              <a:tabLst>
                <a:tab algn="l" pos="0"/>
              </a:tabLst>
            </a:pPr>
            <a:r>
              <a:rPr b="0" lang="en-US" sz="6340" spc="-1" strike="noStrike">
                <a:solidFill>
                  <a:srgbClr val="ffffff"/>
                </a:solidFill>
                <a:latin typeface="Now Bold"/>
              </a:rPr>
              <a:t>1-INTRODUCTION</a:t>
            </a:r>
            <a:endParaRPr b="0" lang="en-US" sz="6340" spc="-1" strike="noStrike">
              <a:latin typeface="Arial"/>
            </a:endParaRPr>
          </a:p>
        </p:txBody>
      </p:sp>
      <p:sp>
        <p:nvSpPr>
          <p:cNvPr id="112" name="TextBox 17"/>
          <p:cNvSpPr/>
          <p:nvPr/>
        </p:nvSpPr>
        <p:spPr>
          <a:xfrm>
            <a:off x="2982960" y="3335040"/>
            <a:ext cx="8669880" cy="3891240"/>
          </a:xfrm>
          <a:prstGeom prst="rect">
            <a:avLst/>
          </a:prstGeom>
          <a:noFill/>
          <a:ln w="0">
            <a:noFill/>
          </a:ln>
        </p:spPr>
        <p:style>
          <a:lnRef idx="0"/>
          <a:fillRef idx="0"/>
          <a:effectRef idx="0"/>
          <a:fontRef idx="minor"/>
        </p:style>
        <p:txBody>
          <a:bodyPr lIns="0" rIns="0" tIns="0" bIns="0" anchor="t">
            <a:spAutoFit/>
          </a:bodyPr>
          <a:p>
            <a:pPr algn="ctr">
              <a:lnSpc>
                <a:spcPts val="3064"/>
              </a:lnSpc>
              <a:buNone/>
            </a:pPr>
            <a:r>
              <a:rPr b="0" lang="en-US" sz="2220" spc="109" strike="noStrike">
                <a:solidFill>
                  <a:srgbClr val="ffffff"/>
                </a:solidFill>
                <a:latin typeface="DM Sans"/>
              </a:rPr>
              <a:t>In today's tech-driven classrooms, wasting time on roll call is outdated. Biometric student attendance app streamlines attendance with secure fingerprint technology, freeing up valuable teaching minutes for educators. Let's explore key features that make this app user-friendly and adaptable for all schools, ultimately revolutionizing attendance tracking.</a:t>
            </a:r>
            <a:endParaRPr b="0" lang="en-US" sz="2220" spc="-1" strike="noStrike">
              <a:latin typeface="Arial"/>
            </a:endParaRPr>
          </a:p>
          <a:p>
            <a:pPr algn="ctr">
              <a:lnSpc>
                <a:spcPts val="3064"/>
              </a:lnSpc>
              <a:buNone/>
            </a:pPr>
            <a:endParaRPr b="0" lang="en-US" sz="1800" spc="-1" strike="noStrike">
              <a:latin typeface="Arial"/>
            </a:endParaRPr>
          </a:p>
          <a:p>
            <a:pPr algn="ctr">
              <a:lnSpc>
                <a:spcPts val="3064"/>
              </a:lnSpc>
              <a:buNone/>
            </a:pPr>
            <a:endParaRPr b="0" lang="en-US" sz="1800" spc="-1" strike="noStrike">
              <a:latin typeface="Arial"/>
            </a:endParaRPr>
          </a:p>
          <a:p>
            <a:pPr algn="ctr">
              <a:lnSpc>
                <a:spcPts val="3064"/>
              </a:lnSpc>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113" name="Freeform 2"/>
          <p:cNvSpPr/>
          <p:nvPr/>
        </p:nvSpPr>
        <p:spPr>
          <a:xfrm>
            <a:off x="0" y="0"/>
            <a:ext cx="18287640" cy="3859560"/>
          </a:xfrm>
          <a:custGeom>
            <a:avLst/>
            <a:gdLst/>
            <a:ahLst/>
            <a:rect l="l" t="t" r="r" b="b"/>
            <a:pathLst>
              <a:path w="18288000" h="3860032">
                <a:moveTo>
                  <a:pt x="0" y="0"/>
                </a:moveTo>
                <a:lnTo>
                  <a:pt x="18288000" y="0"/>
                </a:lnTo>
                <a:lnTo>
                  <a:pt x="18288000" y="3860032"/>
                </a:lnTo>
                <a:lnTo>
                  <a:pt x="0" y="3860032"/>
                </a:lnTo>
                <a:lnTo>
                  <a:pt x="0" y="0"/>
                </a:lnTo>
                <a:close/>
              </a:path>
            </a:pathLst>
          </a:custGeom>
          <a:blipFill rotWithShape="0">
            <a:blip r:embed="rId1"/>
            <a:srcRect/>
            <a:stretch/>
          </a:blipFill>
          <a:ln w="0">
            <a:noFill/>
          </a:ln>
        </p:spPr>
        <p:style>
          <a:lnRef idx="0"/>
          <a:fillRef idx="0"/>
          <a:effectRef idx="0"/>
          <a:fontRef idx="minor"/>
        </p:style>
      </p:sp>
      <p:grpSp>
        <p:nvGrpSpPr>
          <p:cNvPr id="114" name="Group 3"/>
          <p:cNvGrpSpPr/>
          <p:nvPr/>
        </p:nvGrpSpPr>
        <p:grpSpPr>
          <a:xfrm>
            <a:off x="4458240" y="-144720"/>
            <a:ext cx="9658080" cy="10431360"/>
            <a:chOff x="4458240" y="-144720"/>
            <a:chExt cx="9658080" cy="10431360"/>
          </a:xfrm>
        </p:grpSpPr>
        <p:sp>
          <p:nvSpPr>
            <p:cNvPr id="115" name="Freeform 4"/>
            <p:cNvSpPr/>
            <p:nvPr/>
          </p:nvSpPr>
          <p:spPr>
            <a:xfrm>
              <a:off x="4458240" y="0"/>
              <a:ext cx="9658080" cy="10286640"/>
            </a:xfrm>
            <a:custGeom>
              <a:avLst/>
              <a:gdLst/>
              <a:ahLst/>
              <a:rect l="l" t="t" r="r" b="b"/>
              <a:pathLst>
                <a:path w="2543763" h="2709333">
                  <a:moveTo>
                    <a:pt x="0" y="0"/>
                  </a:moveTo>
                  <a:lnTo>
                    <a:pt x="2543763" y="0"/>
                  </a:lnTo>
                  <a:lnTo>
                    <a:pt x="2543763" y="2709333"/>
                  </a:lnTo>
                  <a:lnTo>
                    <a:pt x="0" y="2709333"/>
                  </a:lnTo>
                  <a:close/>
                </a:path>
              </a:pathLst>
            </a:custGeom>
            <a:solidFill>
              <a:srgbClr val="051d40">
                <a:alpha val="75000"/>
              </a:srgbClr>
            </a:solidFill>
            <a:ln w="0">
              <a:noFill/>
            </a:ln>
          </p:spPr>
          <p:style>
            <a:lnRef idx="0"/>
            <a:fillRef idx="0"/>
            <a:effectRef idx="0"/>
            <a:fontRef idx="minor"/>
          </p:style>
        </p:sp>
        <p:sp>
          <p:nvSpPr>
            <p:cNvPr id="116" name="TextBox 5"/>
            <p:cNvSpPr/>
            <p:nvPr/>
          </p:nvSpPr>
          <p:spPr>
            <a:xfrm>
              <a:off x="4458240" y="-144720"/>
              <a:ext cx="9658080" cy="10431360"/>
            </a:xfrm>
            <a:prstGeom prst="rect">
              <a:avLst/>
            </a:prstGeom>
            <a:noFill/>
            <a:ln w="0">
              <a:noFill/>
            </a:ln>
          </p:spPr>
          <p:style>
            <a:lnRef idx="0"/>
            <a:fillRef idx="0"/>
            <a:effectRef idx="0"/>
            <a:fontRef idx="minor"/>
          </p:style>
        </p:sp>
      </p:grpSp>
      <p:sp>
        <p:nvSpPr>
          <p:cNvPr id="117" name="TextBox 6"/>
          <p:cNvSpPr/>
          <p:nvPr/>
        </p:nvSpPr>
        <p:spPr>
          <a:xfrm>
            <a:off x="5021280" y="2372760"/>
            <a:ext cx="8625600" cy="722520"/>
          </a:xfrm>
          <a:prstGeom prst="rect">
            <a:avLst/>
          </a:prstGeom>
          <a:noFill/>
          <a:ln w="0">
            <a:noFill/>
          </a:ln>
        </p:spPr>
        <p:style>
          <a:lnRef idx="0"/>
          <a:fillRef idx="0"/>
          <a:effectRef idx="0"/>
          <a:fontRef idx="minor"/>
        </p:style>
        <p:txBody>
          <a:bodyPr lIns="0" rIns="0" tIns="0" bIns="0" anchor="t">
            <a:spAutoFit/>
          </a:bodyPr>
          <a:p>
            <a:pPr algn="ctr">
              <a:lnSpc>
                <a:spcPts val="5686"/>
              </a:lnSpc>
              <a:buNone/>
              <a:tabLst>
                <a:tab algn="l" pos="0"/>
              </a:tabLst>
            </a:pPr>
            <a:r>
              <a:rPr b="0" lang="en-US" sz="4740" spc="-1" strike="noStrike">
                <a:solidFill>
                  <a:srgbClr val="ffffff"/>
                </a:solidFill>
                <a:latin typeface="Now Bold"/>
              </a:rPr>
              <a:t>2-OBJECTIVES AND GOAL</a:t>
            </a:r>
            <a:endParaRPr b="0" lang="en-US" sz="4740" spc="-1" strike="noStrike">
              <a:latin typeface="Arial"/>
            </a:endParaRPr>
          </a:p>
        </p:txBody>
      </p:sp>
      <p:sp>
        <p:nvSpPr>
          <p:cNvPr id="118" name="TextBox 7"/>
          <p:cNvSpPr/>
          <p:nvPr/>
        </p:nvSpPr>
        <p:spPr>
          <a:xfrm>
            <a:off x="7015680" y="4216680"/>
            <a:ext cx="425592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4bd1fb"/>
                </a:solidFill>
                <a:latin typeface="DM Sans Bold"/>
              </a:rPr>
              <a:t>Objective</a:t>
            </a:r>
            <a:endParaRPr b="0" lang="en-US" sz="3759" spc="-1" strike="noStrike">
              <a:latin typeface="Arial"/>
            </a:endParaRPr>
          </a:p>
        </p:txBody>
      </p:sp>
      <p:sp>
        <p:nvSpPr>
          <p:cNvPr id="119" name="AutoShape 8"/>
          <p:cNvSpPr/>
          <p:nvPr/>
        </p:nvSpPr>
        <p:spPr>
          <a:xfrm>
            <a:off x="5020920" y="6585120"/>
            <a:ext cx="8735400" cy="360"/>
          </a:xfrm>
          <a:prstGeom prst="line">
            <a:avLst/>
          </a:prstGeom>
          <a:ln w="47625">
            <a:solidFill>
              <a:srgbClr val="145da0"/>
            </a:solidFill>
            <a:round/>
          </a:ln>
        </p:spPr>
        <p:style>
          <a:lnRef idx="0"/>
          <a:fillRef idx="0"/>
          <a:effectRef idx="0"/>
          <a:fontRef idx="minor"/>
        </p:style>
      </p:sp>
      <p:sp>
        <p:nvSpPr>
          <p:cNvPr id="120" name="TextBox 9"/>
          <p:cNvSpPr/>
          <p:nvPr/>
        </p:nvSpPr>
        <p:spPr>
          <a:xfrm>
            <a:off x="5692680" y="4906080"/>
            <a:ext cx="6902280" cy="1940040"/>
          </a:xfrm>
          <a:prstGeom prst="rect">
            <a:avLst/>
          </a:prstGeom>
          <a:noFill/>
          <a:ln w="0">
            <a:noFill/>
          </a:ln>
        </p:spPr>
        <p:style>
          <a:lnRef idx="0"/>
          <a:fillRef idx="0"/>
          <a:effectRef idx="0"/>
          <a:fontRef idx="minor"/>
        </p:style>
        <p:txBody>
          <a:bodyPr lIns="0" rIns="0" tIns="0" bIns="0" anchor="t">
            <a:spAutoFit/>
          </a:bodyPr>
          <a:p>
            <a:pPr algn="ctr">
              <a:lnSpc>
                <a:spcPts val="3056"/>
              </a:lnSpc>
              <a:buNone/>
              <a:tabLst>
                <a:tab algn="l" pos="0"/>
              </a:tabLst>
            </a:pPr>
            <a:r>
              <a:rPr b="0" lang="en-US" sz="2210" spc="-1" strike="noStrike">
                <a:solidFill>
                  <a:srgbClr val="ffffff"/>
                </a:solidFill>
                <a:latin typeface="DM Sans"/>
              </a:rPr>
              <a:t>The objective of this project is to develop a secure and user-friendly mobile application that leverages fingerprint recognition technology for student attendance tracking in educational institutions.</a:t>
            </a:r>
            <a:endParaRPr b="0" lang="en-US" sz="2210" spc="-1" strike="noStrike">
              <a:latin typeface="Arial"/>
            </a:endParaRPr>
          </a:p>
        </p:txBody>
      </p:sp>
      <p:sp>
        <p:nvSpPr>
          <p:cNvPr id="121" name="TextBox 10"/>
          <p:cNvSpPr/>
          <p:nvPr/>
        </p:nvSpPr>
        <p:spPr>
          <a:xfrm>
            <a:off x="5718240" y="6761520"/>
            <a:ext cx="713808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4bd1fb"/>
                </a:solidFill>
                <a:latin typeface="DM Sans Bold"/>
              </a:rPr>
              <a:t>Goal</a:t>
            </a:r>
            <a:endParaRPr b="0" lang="en-US" sz="3759" spc="-1" strike="noStrike">
              <a:latin typeface="Arial"/>
            </a:endParaRPr>
          </a:p>
        </p:txBody>
      </p:sp>
      <p:sp>
        <p:nvSpPr>
          <p:cNvPr id="122" name="AutoShape 11"/>
          <p:cNvSpPr/>
          <p:nvPr/>
        </p:nvSpPr>
        <p:spPr>
          <a:xfrm>
            <a:off x="5020920" y="9130320"/>
            <a:ext cx="8735400" cy="360"/>
          </a:xfrm>
          <a:prstGeom prst="line">
            <a:avLst/>
          </a:prstGeom>
          <a:ln w="47625">
            <a:solidFill>
              <a:srgbClr val="145da0"/>
            </a:solidFill>
            <a:round/>
          </a:ln>
        </p:spPr>
        <p:style>
          <a:lnRef idx="0"/>
          <a:fillRef idx="0"/>
          <a:effectRef idx="0"/>
          <a:fontRef idx="minor"/>
        </p:style>
      </p:sp>
      <p:sp>
        <p:nvSpPr>
          <p:cNvPr id="123" name="TextBox 12"/>
          <p:cNvSpPr/>
          <p:nvPr/>
        </p:nvSpPr>
        <p:spPr>
          <a:xfrm>
            <a:off x="5692680" y="7641000"/>
            <a:ext cx="6902280" cy="1551960"/>
          </a:xfrm>
          <a:prstGeom prst="rect">
            <a:avLst/>
          </a:prstGeom>
          <a:noFill/>
          <a:ln w="0">
            <a:noFill/>
          </a:ln>
        </p:spPr>
        <p:style>
          <a:lnRef idx="0"/>
          <a:fillRef idx="0"/>
          <a:effectRef idx="0"/>
          <a:fontRef idx="minor"/>
        </p:style>
        <p:txBody>
          <a:bodyPr lIns="0" rIns="0" tIns="0" bIns="0" anchor="t">
            <a:spAutoFit/>
          </a:bodyPr>
          <a:p>
            <a:pPr algn="ctr">
              <a:lnSpc>
                <a:spcPts val="3056"/>
              </a:lnSpc>
              <a:buNone/>
              <a:tabLst>
                <a:tab algn="l" pos="0"/>
              </a:tabLst>
            </a:pPr>
            <a:r>
              <a:rPr b="0" lang="en-US" sz="2210" spc="-1" strike="noStrike">
                <a:solidFill>
                  <a:srgbClr val="ffffff"/>
                </a:solidFill>
                <a:latin typeface="DM Sans"/>
              </a:rPr>
              <a:t>The goal of this project is to revolutionize attendance tracking in schools and contribute to a more efficient and effective learning environment.</a:t>
            </a:r>
            <a:endParaRPr b="0" lang="en-US" sz="221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124" name="Group 2"/>
          <p:cNvGrpSpPr/>
          <p:nvPr/>
        </p:nvGrpSpPr>
        <p:grpSpPr>
          <a:xfrm>
            <a:off x="10982520" y="4586400"/>
            <a:ext cx="4432680" cy="1426680"/>
            <a:chOff x="10982520" y="4586400"/>
            <a:chExt cx="4432680" cy="1426680"/>
          </a:xfrm>
        </p:grpSpPr>
        <p:sp>
          <p:nvSpPr>
            <p:cNvPr id="125" name="Freeform 3"/>
            <p:cNvSpPr/>
            <p:nvPr/>
          </p:nvSpPr>
          <p:spPr>
            <a:xfrm>
              <a:off x="10982520" y="4586400"/>
              <a:ext cx="4432680" cy="1426680"/>
            </a:xfrm>
            <a:custGeom>
              <a:avLst/>
              <a:gdLst/>
              <a:ah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a:ln w="0">
              <a:noFill/>
            </a:ln>
          </p:spPr>
          <p:style>
            <a:lnRef idx="0"/>
            <a:fillRef idx="0"/>
            <a:effectRef idx="0"/>
            <a:fontRef idx="minor"/>
          </p:style>
        </p:sp>
      </p:grpSp>
      <p:grpSp>
        <p:nvGrpSpPr>
          <p:cNvPr id="126" name="Group 4"/>
          <p:cNvGrpSpPr/>
          <p:nvPr/>
        </p:nvGrpSpPr>
        <p:grpSpPr>
          <a:xfrm>
            <a:off x="11815920" y="1873080"/>
            <a:ext cx="2768760" cy="2611080"/>
            <a:chOff x="11815920" y="1873080"/>
            <a:chExt cx="2768760" cy="2611080"/>
          </a:xfrm>
        </p:grpSpPr>
        <p:sp>
          <p:nvSpPr>
            <p:cNvPr id="127" name="Freeform 5"/>
            <p:cNvSpPr/>
            <p:nvPr/>
          </p:nvSpPr>
          <p:spPr>
            <a:xfrm>
              <a:off x="11815920" y="1873080"/>
              <a:ext cx="2768760" cy="2611080"/>
            </a:xfrm>
            <a:custGeom>
              <a:avLst/>
              <a:gdLst/>
              <a:ahLst/>
              <a:rect l="l" t="t" r="r" b="b"/>
              <a:pathLst>
                <a:path w="2679827" h="2527173">
                  <a:moveTo>
                    <a:pt x="1343152" y="0"/>
                  </a:moveTo>
                  <a:lnTo>
                    <a:pt x="0" y="2527173"/>
                  </a:lnTo>
                  <a:lnTo>
                    <a:pt x="2679827" y="2527173"/>
                  </a:lnTo>
                  <a:lnTo>
                    <a:pt x="1343152" y="0"/>
                  </a:lnTo>
                  <a:close/>
                </a:path>
              </a:pathLst>
            </a:custGeom>
            <a:solidFill>
              <a:srgbClr val="cff4ff"/>
            </a:solidFill>
            <a:ln w="0">
              <a:noFill/>
            </a:ln>
          </p:spPr>
          <p:style>
            <a:lnRef idx="0"/>
            <a:fillRef idx="0"/>
            <a:effectRef idx="0"/>
            <a:fontRef idx="minor"/>
          </p:style>
        </p:sp>
      </p:grpSp>
      <p:grpSp>
        <p:nvGrpSpPr>
          <p:cNvPr id="128" name="Group 6"/>
          <p:cNvGrpSpPr/>
          <p:nvPr/>
        </p:nvGrpSpPr>
        <p:grpSpPr>
          <a:xfrm>
            <a:off x="9182520" y="7565760"/>
            <a:ext cx="8123040" cy="1571040"/>
            <a:chOff x="9182520" y="7565760"/>
            <a:chExt cx="8123040" cy="1571040"/>
          </a:xfrm>
        </p:grpSpPr>
        <p:sp>
          <p:nvSpPr>
            <p:cNvPr id="129" name="Freeform 7"/>
            <p:cNvSpPr/>
            <p:nvPr/>
          </p:nvSpPr>
          <p:spPr>
            <a:xfrm>
              <a:off x="9182520" y="7565760"/>
              <a:ext cx="8123040" cy="1571040"/>
            </a:xfrm>
            <a:custGeom>
              <a:avLst/>
              <a:gdLst/>
              <a:ah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a:ln w="0">
              <a:noFill/>
            </a:ln>
          </p:spPr>
          <p:style>
            <a:lnRef idx="0"/>
            <a:fillRef idx="0"/>
            <a:effectRef idx="0"/>
            <a:fontRef idx="minor"/>
          </p:style>
        </p:sp>
      </p:grpSp>
      <p:grpSp>
        <p:nvGrpSpPr>
          <p:cNvPr id="130" name="Group 8"/>
          <p:cNvGrpSpPr/>
          <p:nvPr/>
        </p:nvGrpSpPr>
        <p:grpSpPr>
          <a:xfrm>
            <a:off x="10116720" y="6131880"/>
            <a:ext cx="6167520" cy="1423800"/>
            <a:chOff x="10116720" y="6131880"/>
            <a:chExt cx="6167520" cy="1423800"/>
          </a:xfrm>
        </p:grpSpPr>
        <p:sp>
          <p:nvSpPr>
            <p:cNvPr id="131" name="Freeform 9"/>
            <p:cNvSpPr/>
            <p:nvPr/>
          </p:nvSpPr>
          <p:spPr>
            <a:xfrm>
              <a:off x="10116720" y="6131880"/>
              <a:ext cx="6167520" cy="1423800"/>
            </a:xfrm>
            <a:custGeom>
              <a:avLst/>
              <a:gdLst/>
              <a:ahLst/>
              <a:rect l="l" t="t" r="r" b="b"/>
              <a:pathLst>
                <a:path w="5968746" h="1378077">
                  <a:moveTo>
                    <a:pt x="5194173" y="0"/>
                  </a:moveTo>
                  <a:lnTo>
                    <a:pt x="774700" y="0"/>
                  </a:lnTo>
                  <a:lnTo>
                    <a:pt x="0" y="1378077"/>
                  </a:lnTo>
                  <a:lnTo>
                    <a:pt x="5968746" y="1378077"/>
                  </a:lnTo>
                  <a:lnTo>
                    <a:pt x="5194173" y="0"/>
                  </a:lnTo>
                  <a:close/>
                </a:path>
              </a:pathLst>
            </a:custGeom>
            <a:solidFill>
              <a:srgbClr val="56aeff"/>
            </a:solidFill>
            <a:ln w="0">
              <a:noFill/>
            </a:ln>
          </p:spPr>
          <p:style>
            <a:lnRef idx="0"/>
            <a:fillRef idx="0"/>
            <a:effectRef idx="0"/>
            <a:fontRef idx="minor"/>
          </p:style>
        </p:sp>
      </p:grpSp>
      <p:sp>
        <p:nvSpPr>
          <p:cNvPr id="132" name="Freeform 10"/>
          <p:cNvSpPr/>
          <p:nvPr/>
        </p:nvSpPr>
        <p:spPr>
          <a:xfrm>
            <a:off x="12557160" y="4699440"/>
            <a:ext cx="1136880" cy="1136880"/>
          </a:xfrm>
          <a:custGeom>
            <a:avLst/>
            <a:gdLst/>
            <a:ahLst/>
            <a:rect l="l" t="t" r="r" b="b"/>
            <a:pathLst>
              <a:path w="1137117" h="1137117">
                <a:moveTo>
                  <a:pt x="0" y="0"/>
                </a:moveTo>
                <a:lnTo>
                  <a:pt x="1137117" y="0"/>
                </a:lnTo>
                <a:lnTo>
                  <a:pt x="1137117" y="1137117"/>
                </a:lnTo>
                <a:lnTo>
                  <a:pt x="0" y="1137117"/>
                </a:lnTo>
                <a:lnTo>
                  <a:pt x="0" y="0"/>
                </a:lnTo>
                <a:close/>
              </a:path>
            </a:pathLst>
          </a:custGeom>
          <a:blipFill rotWithShape="0">
            <a:blip r:embed="rId1"/>
            <a:srcRect/>
            <a:stretch/>
          </a:blipFill>
          <a:ln w="0">
            <a:noFill/>
          </a:ln>
        </p:spPr>
        <p:style>
          <a:lnRef idx="0"/>
          <a:fillRef idx="0"/>
          <a:effectRef idx="0"/>
          <a:fontRef idx="minor"/>
        </p:style>
      </p:sp>
      <p:sp>
        <p:nvSpPr>
          <p:cNvPr id="133" name="Freeform 11"/>
          <p:cNvSpPr/>
          <p:nvPr/>
        </p:nvSpPr>
        <p:spPr>
          <a:xfrm>
            <a:off x="12557160" y="6363720"/>
            <a:ext cx="1280160" cy="973080"/>
          </a:xfrm>
          <a:custGeom>
            <a:avLst/>
            <a:gdLst/>
            <a:ahLst/>
            <a:rect l="l" t="t" r="r" b="b"/>
            <a:pathLst>
              <a:path w="1280605" h="973260">
                <a:moveTo>
                  <a:pt x="0" y="0"/>
                </a:moveTo>
                <a:lnTo>
                  <a:pt x="1280605" y="0"/>
                </a:lnTo>
                <a:lnTo>
                  <a:pt x="1280605" y="973260"/>
                </a:lnTo>
                <a:lnTo>
                  <a:pt x="0" y="973260"/>
                </a:lnTo>
                <a:lnTo>
                  <a:pt x="0" y="0"/>
                </a:lnTo>
                <a:close/>
              </a:path>
            </a:pathLst>
          </a:custGeom>
          <a:blipFill rotWithShape="0">
            <a:blip r:embed="rId2"/>
            <a:srcRect/>
            <a:stretch/>
          </a:blipFill>
          <a:ln w="0">
            <a:noFill/>
          </a:ln>
        </p:spPr>
        <p:style>
          <a:lnRef idx="0"/>
          <a:fillRef idx="0"/>
          <a:effectRef idx="0"/>
          <a:fontRef idx="minor"/>
        </p:style>
      </p:sp>
      <p:sp>
        <p:nvSpPr>
          <p:cNvPr id="134" name="Freeform 12"/>
          <p:cNvSpPr/>
          <p:nvPr/>
        </p:nvSpPr>
        <p:spPr>
          <a:xfrm>
            <a:off x="12434760" y="7852320"/>
            <a:ext cx="1524960" cy="1240200"/>
          </a:xfrm>
          <a:custGeom>
            <a:avLst/>
            <a:gdLst/>
            <a:ahLst/>
            <a:rect l="l" t="t" r="r" b="b"/>
            <a:pathLst>
              <a:path w="1525382" h="1240575">
                <a:moveTo>
                  <a:pt x="0" y="0"/>
                </a:moveTo>
                <a:lnTo>
                  <a:pt x="1525383" y="0"/>
                </a:lnTo>
                <a:lnTo>
                  <a:pt x="1525383" y="1240575"/>
                </a:lnTo>
                <a:lnTo>
                  <a:pt x="0" y="1240575"/>
                </a:lnTo>
                <a:lnTo>
                  <a:pt x="0" y="0"/>
                </a:lnTo>
                <a:close/>
              </a:path>
            </a:pathLst>
          </a:custGeom>
          <a:blipFill rotWithShape="0">
            <a:blip r:embed="rId3"/>
            <a:srcRect/>
            <a:stretch/>
          </a:blipFill>
          <a:ln w="0">
            <a:noFill/>
          </a:ln>
        </p:spPr>
        <p:style>
          <a:lnRef idx="0"/>
          <a:fillRef idx="0"/>
          <a:effectRef idx="0"/>
          <a:fontRef idx="minor"/>
        </p:style>
      </p:sp>
      <p:sp>
        <p:nvSpPr>
          <p:cNvPr id="135" name="Freeform 13"/>
          <p:cNvSpPr/>
          <p:nvPr/>
        </p:nvSpPr>
        <p:spPr>
          <a:xfrm>
            <a:off x="12650760" y="2884680"/>
            <a:ext cx="1186920" cy="1186920"/>
          </a:xfrm>
          <a:custGeom>
            <a:avLst/>
            <a:gdLst/>
            <a:ahLst/>
            <a:rect l="l" t="t" r="r" b="b"/>
            <a:pathLst>
              <a:path w="1187335" h="1187335">
                <a:moveTo>
                  <a:pt x="0" y="0"/>
                </a:moveTo>
                <a:lnTo>
                  <a:pt x="1187335" y="0"/>
                </a:lnTo>
                <a:lnTo>
                  <a:pt x="1187335" y="1187336"/>
                </a:lnTo>
                <a:lnTo>
                  <a:pt x="0" y="1187336"/>
                </a:lnTo>
                <a:lnTo>
                  <a:pt x="0" y="0"/>
                </a:lnTo>
                <a:close/>
              </a:path>
            </a:pathLst>
          </a:custGeom>
          <a:blipFill rotWithShape="0">
            <a:blip r:embed="rId4"/>
            <a:srcRect/>
            <a:stretch/>
          </a:blipFill>
          <a:ln w="0">
            <a:noFill/>
          </a:ln>
        </p:spPr>
        <p:style>
          <a:lnRef idx="0"/>
          <a:fillRef idx="0"/>
          <a:effectRef idx="0"/>
          <a:fontRef idx="minor"/>
        </p:style>
      </p:sp>
      <p:sp>
        <p:nvSpPr>
          <p:cNvPr id="136" name="TextBox 14"/>
          <p:cNvSpPr/>
          <p:nvPr/>
        </p:nvSpPr>
        <p:spPr>
          <a:xfrm>
            <a:off x="2596680" y="550080"/>
            <a:ext cx="9218880" cy="858960"/>
          </a:xfrm>
          <a:prstGeom prst="rect">
            <a:avLst/>
          </a:prstGeom>
          <a:noFill/>
          <a:ln w="0">
            <a:noFill/>
          </a:ln>
        </p:spPr>
        <p:style>
          <a:lnRef idx="0"/>
          <a:fillRef idx="0"/>
          <a:effectRef idx="0"/>
          <a:fontRef idx="minor"/>
        </p:style>
        <p:txBody>
          <a:bodyPr lIns="0" rIns="0" tIns="0" bIns="0" anchor="t">
            <a:spAutoFit/>
          </a:bodyPr>
          <a:p>
            <a:pPr>
              <a:lnSpc>
                <a:spcPts val="6761"/>
              </a:lnSpc>
              <a:buNone/>
              <a:tabLst>
                <a:tab algn="l" pos="0"/>
              </a:tabLst>
            </a:pPr>
            <a:r>
              <a:rPr b="0" lang="en-US" sz="5640" spc="-1" strike="noStrike">
                <a:solidFill>
                  <a:srgbClr val="ffffff"/>
                </a:solidFill>
                <a:latin typeface="Now Bold"/>
              </a:rPr>
              <a:t>3-STAKEHOLDERS</a:t>
            </a:r>
            <a:endParaRPr b="0" lang="en-US" sz="5640" spc="-1" strike="noStrike">
              <a:latin typeface="Arial"/>
            </a:endParaRPr>
          </a:p>
        </p:txBody>
      </p:sp>
      <p:sp>
        <p:nvSpPr>
          <p:cNvPr id="137" name="TextBox 15"/>
          <p:cNvSpPr/>
          <p:nvPr/>
        </p:nvSpPr>
        <p:spPr>
          <a:xfrm>
            <a:off x="2384640" y="1438560"/>
            <a:ext cx="95724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Bold"/>
              </a:rPr>
              <a:t>1</a:t>
            </a:r>
            <a:endParaRPr b="0" lang="en-US" sz="5260" spc="-1" strike="noStrike">
              <a:latin typeface="Arial"/>
            </a:endParaRPr>
          </a:p>
        </p:txBody>
      </p:sp>
      <p:sp>
        <p:nvSpPr>
          <p:cNvPr id="138" name="TextBox 16"/>
          <p:cNvSpPr/>
          <p:nvPr/>
        </p:nvSpPr>
        <p:spPr>
          <a:xfrm>
            <a:off x="2384640" y="4944960"/>
            <a:ext cx="95724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a:rPr>
              <a:t>2</a:t>
            </a:r>
            <a:endParaRPr b="0" lang="en-US" sz="5260" spc="-1" strike="noStrike">
              <a:latin typeface="Arial"/>
            </a:endParaRPr>
          </a:p>
        </p:txBody>
      </p:sp>
      <p:sp>
        <p:nvSpPr>
          <p:cNvPr id="139" name="Freeform 17"/>
          <p:cNvSpPr/>
          <p:nvPr/>
        </p:nvSpPr>
        <p:spPr>
          <a:xfrm>
            <a:off x="15128280" y="-2586960"/>
            <a:ext cx="5956200" cy="5956200"/>
          </a:xfrm>
          <a:custGeom>
            <a:avLst/>
            <a:gdLst/>
            <a:ahLst/>
            <a:rect l="l" t="t" r="r" b="b"/>
            <a:pathLst>
              <a:path w="5956513" h="5956513">
                <a:moveTo>
                  <a:pt x="0" y="0"/>
                </a:moveTo>
                <a:lnTo>
                  <a:pt x="5956513" y="0"/>
                </a:lnTo>
                <a:lnTo>
                  <a:pt x="5956513" y="5956513"/>
                </a:lnTo>
                <a:lnTo>
                  <a:pt x="0" y="5956513"/>
                </a:lnTo>
                <a:lnTo>
                  <a:pt x="0" y="0"/>
                </a:lnTo>
                <a:close/>
              </a:path>
            </a:pathLst>
          </a:custGeom>
          <a:blipFill rotWithShape="0">
            <a:blip r:embed="rId5"/>
            <a:srcRect/>
            <a:stretch/>
          </a:blipFill>
          <a:ln w="0">
            <a:noFill/>
          </a:ln>
        </p:spPr>
        <p:style>
          <a:lnRef idx="0"/>
          <a:fillRef idx="0"/>
          <a:effectRef idx="0"/>
          <a:fontRef idx="minor"/>
        </p:style>
      </p:sp>
      <p:sp>
        <p:nvSpPr>
          <p:cNvPr id="140" name="Freeform 18"/>
          <p:cNvSpPr/>
          <p:nvPr/>
        </p:nvSpPr>
        <p:spPr>
          <a:xfrm>
            <a:off x="-3409920" y="5397120"/>
            <a:ext cx="5956200" cy="5956200"/>
          </a:xfrm>
          <a:custGeom>
            <a:avLst/>
            <a:gdLst/>
            <a:ahLst/>
            <a:rect l="l" t="t" r="r" b="b"/>
            <a:pathLst>
              <a:path w="5956513" h="5956513">
                <a:moveTo>
                  <a:pt x="0" y="0"/>
                </a:moveTo>
                <a:lnTo>
                  <a:pt x="5956512" y="0"/>
                </a:lnTo>
                <a:lnTo>
                  <a:pt x="5956512" y="5956513"/>
                </a:lnTo>
                <a:lnTo>
                  <a:pt x="0" y="5956513"/>
                </a:lnTo>
                <a:lnTo>
                  <a:pt x="0" y="0"/>
                </a:lnTo>
                <a:close/>
              </a:path>
            </a:pathLst>
          </a:custGeom>
          <a:blipFill rotWithShape="0">
            <a:blip r:embed="rId6"/>
            <a:srcRect/>
            <a:stretch/>
          </a:blipFill>
          <a:ln w="0">
            <a:noFill/>
          </a:ln>
        </p:spPr>
        <p:style>
          <a:lnRef idx="0"/>
          <a:fillRef idx="0"/>
          <a:effectRef idx="0"/>
          <a:fontRef idx="minor"/>
        </p:style>
      </p:sp>
      <p:sp>
        <p:nvSpPr>
          <p:cNvPr id="141" name="TextBox 19"/>
          <p:cNvSpPr/>
          <p:nvPr/>
        </p:nvSpPr>
        <p:spPr>
          <a:xfrm>
            <a:off x="3771360" y="1467000"/>
            <a:ext cx="6345000" cy="3170520"/>
          </a:xfrm>
          <a:prstGeom prst="rect">
            <a:avLst/>
          </a:prstGeom>
          <a:noFill/>
          <a:ln w="0">
            <a:noFill/>
          </a:ln>
        </p:spPr>
        <p:style>
          <a:lnRef idx="0"/>
          <a:fillRef idx="0"/>
          <a:effectRef idx="0"/>
          <a:fontRef idx="minor"/>
        </p:style>
        <p:txBody>
          <a:bodyPr lIns="0" rIns="0" tIns="0" bIns="0" anchor="t">
            <a:spAutoFit/>
          </a:bodyPr>
          <a:p>
            <a:pPr>
              <a:lnSpc>
                <a:spcPts val="4161"/>
              </a:lnSpc>
              <a:buNone/>
            </a:pPr>
            <a:r>
              <a:rPr b="0" lang="en-US" sz="3020" spc="-1" strike="noStrike">
                <a:solidFill>
                  <a:srgbClr val="ffffff"/>
                </a:solidFill>
                <a:latin typeface="DM Sans Bold"/>
              </a:rPr>
              <a:t>Internal stakeholders are individuals or groups that are directly associated with the project.</a:t>
            </a:r>
            <a:endParaRPr b="0" lang="en-US" sz="3020" spc="-1" strike="noStrike">
              <a:latin typeface="Arial"/>
            </a:endParaRPr>
          </a:p>
          <a:p>
            <a:pPr lvl="1" marL="651240" indent="-325440">
              <a:lnSpc>
                <a:spcPts val="4161"/>
              </a:lnSpc>
              <a:buClr>
                <a:srgbClr val="ffffff"/>
              </a:buClr>
              <a:buFont typeface="Arial"/>
              <a:buChar char="•"/>
            </a:pPr>
            <a:r>
              <a:rPr b="0" lang="en-US" sz="3020" spc="-1" strike="noStrike">
                <a:solidFill>
                  <a:srgbClr val="ffffff"/>
                </a:solidFill>
                <a:latin typeface="DM Sans Bold"/>
              </a:rPr>
              <a:t>App development team</a:t>
            </a:r>
            <a:endParaRPr b="0" lang="en-US" sz="3020" spc="-1" strike="noStrike">
              <a:latin typeface="Arial"/>
            </a:endParaRPr>
          </a:p>
          <a:p>
            <a:pPr lvl="1" marL="651240" indent="-325440">
              <a:lnSpc>
                <a:spcPts val="4161"/>
              </a:lnSpc>
              <a:buClr>
                <a:srgbClr val="ffffff"/>
              </a:buClr>
              <a:buFont typeface="Arial"/>
              <a:buChar char="•"/>
            </a:pPr>
            <a:r>
              <a:rPr b="0" lang="en-US" sz="3020" spc="-1" strike="noStrike">
                <a:solidFill>
                  <a:srgbClr val="ffffff"/>
                </a:solidFill>
                <a:latin typeface="DM Sans Bold"/>
              </a:rPr>
              <a:t>Educational institution</a:t>
            </a:r>
            <a:endParaRPr b="0" lang="en-US" sz="3020" spc="-1" strike="noStrike">
              <a:latin typeface="Arial"/>
            </a:endParaRPr>
          </a:p>
        </p:txBody>
      </p:sp>
      <p:sp>
        <p:nvSpPr>
          <p:cNvPr id="142" name="TextBox 20"/>
          <p:cNvSpPr/>
          <p:nvPr/>
        </p:nvSpPr>
        <p:spPr>
          <a:xfrm>
            <a:off x="3556800" y="5124960"/>
            <a:ext cx="6345000" cy="3699000"/>
          </a:xfrm>
          <a:prstGeom prst="rect">
            <a:avLst/>
          </a:prstGeom>
          <a:noFill/>
          <a:ln w="0">
            <a:noFill/>
          </a:ln>
        </p:spPr>
        <p:style>
          <a:lnRef idx="0"/>
          <a:fillRef idx="0"/>
          <a:effectRef idx="0"/>
          <a:fontRef idx="minor"/>
        </p:style>
        <p:txBody>
          <a:bodyPr lIns="0" rIns="0" tIns="0" bIns="0" anchor="t">
            <a:spAutoFit/>
          </a:bodyPr>
          <a:p>
            <a:pPr>
              <a:lnSpc>
                <a:spcPts val="4161"/>
              </a:lnSpc>
              <a:buNone/>
            </a:pPr>
            <a:r>
              <a:rPr b="0" lang="en-US" sz="3020" spc="-1" strike="noStrike">
                <a:solidFill>
                  <a:srgbClr val="ffffff"/>
                </a:solidFill>
                <a:latin typeface="DM Sans Bold"/>
              </a:rPr>
              <a:t>External stakeholders are individuals or groups that exist outside of the organization but have an interest or influence in the project's outcomes.</a:t>
            </a:r>
            <a:endParaRPr b="0" lang="en-US" sz="3020" spc="-1" strike="noStrike">
              <a:latin typeface="Arial"/>
            </a:endParaRPr>
          </a:p>
          <a:p>
            <a:pPr lvl="1" marL="651240" indent="-325440">
              <a:lnSpc>
                <a:spcPts val="4161"/>
              </a:lnSpc>
              <a:buClr>
                <a:srgbClr val="ffffff"/>
              </a:buClr>
              <a:buFont typeface="Arial"/>
              <a:buChar char="•"/>
            </a:pPr>
            <a:r>
              <a:rPr b="0" lang="en-US" sz="3020" spc="-1" strike="noStrike">
                <a:solidFill>
                  <a:srgbClr val="ffffff"/>
                </a:solidFill>
                <a:latin typeface="DM Sans Bold"/>
              </a:rPr>
              <a:t>End users</a:t>
            </a:r>
            <a:endParaRPr b="0" lang="en-US" sz="3020" spc="-1" strike="noStrike">
              <a:latin typeface="Arial"/>
            </a:endParaRPr>
          </a:p>
          <a:p>
            <a:pPr lvl="1" marL="651240" indent="-325440">
              <a:lnSpc>
                <a:spcPts val="4161"/>
              </a:lnSpc>
              <a:buClr>
                <a:srgbClr val="ffffff"/>
              </a:buClr>
              <a:buFont typeface="Arial"/>
              <a:buChar char="•"/>
            </a:pPr>
            <a:r>
              <a:rPr b="0" lang="en-US" sz="3020" spc="-1" strike="noStrike">
                <a:solidFill>
                  <a:srgbClr val="ffffff"/>
                </a:solidFill>
                <a:latin typeface="DM Sans Bold"/>
              </a:rPr>
              <a:t>Financial stakeholders </a:t>
            </a:r>
            <a:endParaRPr b="0" lang="en-US" sz="3020" spc="-1" strike="noStrike">
              <a:latin typeface="Arial"/>
            </a:endParaRPr>
          </a:p>
        </p:txBody>
      </p:sp>
      <p:sp>
        <p:nvSpPr>
          <p:cNvPr id="143" name="Freeform 21"/>
          <p:cNvSpPr/>
          <p:nvPr/>
        </p:nvSpPr>
        <p:spPr>
          <a:xfrm>
            <a:off x="-3409920" y="9959040"/>
            <a:ext cx="5956200" cy="5956200"/>
          </a:xfrm>
          <a:custGeom>
            <a:avLst/>
            <a:gdLst/>
            <a:ahLst/>
            <a:rect l="l" t="t" r="r" b="b"/>
            <a:pathLst>
              <a:path w="5956513" h="5956513">
                <a:moveTo>
                  <a:pt x="0" y="0"/>
                </a:moveTo>
                <a:lnTo>
                  <a:pt x="5956512" y="0"/>
                </a:lnTo>
                <a:lnTo>
                  <a:pt x="5956512" y="5956512"/>
                </a:lnTo>
                <a:lnTo>
                  <a:pt x="0" y="5956512"/>
                </a:lnTo>
                <a:lnTo>
                  <a:pt x="0" y="0"/>
                </a:lnTo>
                <a:close/>
              </a:path>
            </a:pathLst>
          </a:custGeom>
          <a:blipFill rotWithShape="0">
            <a:blip r:embed="rId7"/>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144" name="Group 2"/>
          <p:cNvGrpSpPr/>
          <p:nvPr/>
        </p:nvGrpSpPr>
        <p:grpSpPr>
          <a:xfrm>
            <a:off x="7032240" y="2998080"/>
            <a:ext cx="5104080" cy="1246320"/>
            <a:chOff x="7032240" y="2998080"/>
            <a:chExt cx="5104080" cy="1246320"/>
          </a:xfrm>
        </p:grpSpPr>
        <p:sp>
          <p:nvSpPr>
            <p:cNvPr id="145" name="Freeform 3"/>
            <p:cNvSpPr/>
            <p:nvPr/>
          </p:nvSpPr>
          <p:spPr>
            <a:xfrm>
              <a:off x="7032240" y="3060000"/>
              <a:ext cx="5104080" cy="1184400"/>
            </a:xfrm>
            <a:custGeom>
              <a:avLst/>
              <a:gdLst/>
              <a:ahLst/>
              <a:rect l="l" t="t" r="r" b="b"/>
              <a:pathLst>
                <a:path w="3146903" h="730386">
                  <a:moveTo>
                    <a:pt x="0" y="0"/>
                  </a:moveTo>
                  <a:lnTo>
                    <a:pt x="2943703" y="0"/>
                  </a:lnTo>
                  <a:lnTo>
                    <a:pt x="3146903" y="365193"/>
                  </a:lnTo>
                  <a:lnTo>
                    <a:pt x="2943703" y="730386"/>
                  </a:lnTo>
                  <a:lnTo>
                    <a:pt x="0" y="730386"/>
                  </a:lnTo>
                  <a:lnTo>
                    <a:pt x="203200" y="365193"/>
                  </a:lnTo>
                  <a:lnTo>
                    <a:pt x="0" y="0"/>
                  </a:lnTo>
                  <a:close/>
                </a:path>
              </a:pathLst>
            </a:custGeom>
            <a:solidFill>
              <a:srgbClr val="145da0"/>
            </a:solidFill>
            <a:ln w="0">
              <a:noFill/>
            </a:ln>
          </p:spPr>
          <p:style>
            <a:lnRef idx="0"/>
            <a:fillRef idx="0"/>
            <a:effectRef idx="0"/>
            <a:fontRef idx="minor"/>
          </p:style>
        </p:sp>
        <p:sp>
          <p:nvSpPr>
            <p:cNvPr id="146" name="TextBox 4"/>
            <p:cNvSpPr/>
            <p:nvPr/>
          </p:nvSpPr>
          <p:spPr>
            <a:xfrm>
              <a:off x="7320600" y="2998080"/>
              <a:ext cx="4692240" cy="1246320"/>
            </a:xfrm>
            <a:prstGeom prst="rect">
              <a:avLst/>
            </a:prstGeom>
            <a:noFill/>
            <a:ln w="0">
              <a:noFill/>
            </a:ln>
          </p:spPr>
          <p:style>
            <a:lnRef idx="0"/>
            <a:fillRef idx="0"/>
            <a:effectRef idx="0"/>
            <a:fontRef idx="minor"/>
          </p:style>
        </p:sp>
      </p:grpSp>
      <p:grpSp>
        <p:nvGrpSpPr>
          <p:cNvPr id="147" name="Group 5"/>
          <p:cNvGrpSpPr/>
          <p:nvPr/>
        </p:nvGrpSpPr>
        <p:grpSpPr>
          <a:xfrm>
            <a:off x="5669280" y="4244760"/>
            <a:ext cx="4558320" cy="1246320"/>
            <a:chOff x="5669280" y="4244760"/>
            <a:chExt cx="4558320" cy="1246320"/>
          </a:xfrm>
        </p:grpSpPr>
        <p:sp>
          <p:nvSpPr>
            <p:cNvPr id="148" name="Freeform 6"/>
            <p:cNvSpPr/>
            <p:nvPr/>
          </p:nvSpPr>
          <p:spPr>
            <a:xfrm rot="10800000">
              <a:off x="5669280" y="4245120"/>
              <a:ext cx="4558320" cy="1184400"/>
            </a:xfrm>
            <a:custGeom>
              <a:avLst/>
              <a:gdLst/>
              <a:ahLst/>
              <a:rect l="l" t="t" r="r" b="b"/>
              <a:pathLst>
                <a:path w="2810430" h="730386">
                  <a:moveTo>
                    <a:pt x="0" y="0"/>
                  </a:moveTo>
                  <a:lnTo>
                    <a:pt x="2607230" y="0"/>
                  </a:lnTo>
                  <a:lnTo>
                    <a:pt x="2810430" y="365193"/>
                  </a:lnTo>
                  <a:lnTo>
                    <a:pt x="2607230" y="730386"/>
                  </a:lnTo>
                  <a:lnTo>
                    <a:pt x="0" y="730386"/>
                  </a:lnTo>
                  <a:lnTo>
                    <a:pt x="203200" y="365193"/>
                  </a:lnTo>
                  <a:lnTo>
                    <a:pt x="0" y="0"/>
                  </a:lnTo>
                  <a:close/>
                </a:path>
              </a:pathLst>
            </a:custGeom>
            <a:solidFill>
              <a:srgbClr val="0071c9"/>
            </a:solidFill>
            <a:ln w="0">
              <a:noFill/>
            </a:ln>
          </p:spPr>
          <p:style>
            <a:lnRef idx="0"/>
            <a:fillRef idx="0"/>
            <a:effectRef idx="0"/>
            <a:fontRef idx="minor"/>
          </p:style>
        </p:sp>
        <p:sp>
          <p:nvSpPr>
            <p:cNvPr id="149" name="TextBox 7"/>
            <p:cNvSpPr/>
            <p:nvPr/>
          </p:nvSpPr>
          <p:spPr>
            <a:xfrm rot="10800000">
              <a:off x="5792760" y="4244760"/>
              <a:ext cx="4146480" cy="1246320"/>
            </a:xfrm>
            <a:prstGeom prst="rect">
              <a:avLst/>
            </a:prstGeom>
            <a:noFill/>
            <a:ln w="0">
              <a:noFill/>
            </a:ln>
          </p:spPr>
          <p:style>
            <a:lnRef idx="0"/>
            <a:fillRef idx="0"/>
            <a:effectRef idx="0"/>
            <a:fontRef idx="minor"/>
          </p:style>
        </p:sp>
      </p:grpSp>
      <p:grpSp>
        <p:nvGrpSpPr>
          <p:cNvPr id="150" name="Group 8"/>
          <p:cNvGrpSpPr/>
          <p:nvPr/>
        </p:nvGrpSpPr>
        <p:grpSpPr>
          <a:xfrm>
            <a:off x="7696800" y="5367600"/>
            <a:ext cx="4439520" cy="1246320"/>
            <a:chOff x="7696800" y="5367600"/>
            <a:chExt cx="4439520" cy="1246320"/>
          </a:xfrm>
        </p:grpSpPr>
        <p:sp>
          <p:nvSpPr>
            <p:cNvPr id="151" name="Freeform 9"/>
            <p:cNvSpPr/>
            <p:nvPr/>
          </p:nvSpPr>
          <p:spPr>
            <a:xfrm>
              <a:off x="7696800" y="5429520"/>
              <a:ext cx="4439520" cy="1184400"/>
            </a:xfrm>
            <a:custGeom>
              <a:avLst/>
              <a:gdLst/>
              <a:ahLst/>
              <a:rect l="l" t="t" r="r" b="b"/>
              <a:pathLst>
                <a:path w="2737296" h="730386">
                  <a:moveTo>
                    <a:pt x="0" y="0"/>
                  </a:moveTo>
                  <a:lnTo>
                    <a:pt x="2534096" y="0"/>
                  </a:lnTo>
                  <a:lnTo>
                    <a:pt x="2737296" y="365193"/>
                  </a:lnTo>
                  <a:lnTo>
                    <a:pt x="2534096" y="730386"/>
                  </a:lnTo>
                  <a:lnTo>
                    <a:pt x="0" y="730386"/>
                  </a:lnTo>
                  <a:lnTo>
                    <a:pt x="203200" y="365193"/>
                  </a:lnTo>
                  <a:lnTo>
                    <a:pt x="0" y="0"/>
                  </a:lnTo>
                  <a:close/>
                </a:path>
              </a:pathLst>
            </a:custGeom>
            <a:solidFill>
              <a:srgbClr val="56aeff"/>
            </a:solidFill>
            <a:ln w="0">
              <a:noFill/>
            </a:ln>
          </p:spPr>
          <p:style>
            <a:lnRef idx="0"/>
            <a:fillRef idx="0"/>
            <a:effectRef idx="0"/>
            <a:fontRef idx="minor"/>
          </p:style>
        </p:sp>
        <p:sp>
          <p:nvSpPr>
            <p:cNvPr id="152" name="TextBox 10"/>
            <p:cNvSpPr/>
            <p:nvPr/>
          </p:nvSpPr>
          <p:spPr>
            <a:xfrm>
              <a:off x="7985160" y="5367600"/>
              <a:ext cx="4027680" cy="1246320"/>
            </a:xfrm>
            <a:prstGeom prst="rect">
              <a:avLst/>
            </a:prstGeom>
            <a:noFill/>
            <a:ln w="0">
              <a:noFill/>
            </a:ln>
          </p:spPr>
          <p:style>
            <a:lnRef idx="0"/>
            <a:fillRef idx="0"/>
            <a:effectRef idx="0"/>
            <a:fontRef idx="minor"/>
          </p:style>
        </p:sp>
      </p:grpSp>
      <p:sp>
        <p:nvSpPr>
          <p:cNvPr id="153" name="TextBox 11"/>
          <p:cNvSpPr/>
          <p:nvPr/>
        </p:nvSpPr>
        <p:spPr>
          <a:xfrm>
            <a:off x="6774120" y="4484520"/>
            <a:ext cx="2917800" cy="560880"/>
          </a:xfrm>
          <a:prstGeom prst="rect">
            <a:avLst/>
          </a:prstGeom>
          <a:noFill/>
          <a:ln w="0">
            <a:noFill/>
          </a:ln>
        </p:spPr>
        <p:style>
          <a:lnRef idx="0"/>
          <a:fillRef idx="0"/>
          <a:effectRef idx="0"/>
          <a:fontRef idx="minor"/>
        </p:style>
        <p:txBody>
          <a:bodyPr lIns="0" rIns="0" tIns="0" bIns="0" anchor="t">
            <a:spAutoFit/>
          </a:bodyPr>
          <a:p>
            <a:pPr algn="ctr">
              <a:lnSpc>
                <a:spcPts val="4419"/>
              </a:lnSpc>
              <a:buNone/>
              <a:tabLst>
                <a:tab algn="l" pos="0"/>
              </a:tabLst>
            </a:pPr>
            <a:r>
              <a:rPr b="0" lang="en-US" sz="3200" spc="-1" strike="noStrike">
                <a:solidFill>
                  <a:srgbClr val="051d40"/>
                </a:solidFill>
                <a:latin typeface="DM Sans Bold"/>
              </a:rPr>
              <a:t>surveys</a:t>
            </a:r>
            <a:endParaRPr b="0" lang="en-US" sz="3200" spc="-1" strike="noStrike">
              <a:latin typeface="Arial"/>
            </a:endParaRPr>
          </a:p>
        </p:txBody>
      </p:sp>
      <p:sp>
        <p:nvSpPr>
          <p:cNvPr id="154" name="TextBox 12"/>
          <p:cNvSpPr/>
          <p:nvPr/>
        </p:nvSpPr>
        <p:spPr>
          <a:xfrm>
            <a:off x="7740360" y="3309480"/>
            <a:ext cx="340632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051d40"/>
                </a:solidFill>
                <a:latin typeface="DM Sans Bold"/>
              </a:rPr>
              <a:t>brainstorming</a:t>
            </a:r>
            <a:endParaRPr b="0" lang="en-US" sz="3759" spc="-1" strike="noStrike">
              <a:latin typeface="Arial"/>
            </a:endParaRPr>
          </a:p>
        </p:txBody>
      </p:sp>
      <p:sp>
        <p:nvSpPr>
          <p:cNvPr id="155" name="TextBox 13"/>
          <p:cNvSpPr/>
          <p:nvPr/>
        </p:nvSpPr>
        <p:spPr>
          <a:xfrm>
            <a:off x="8319600" y="5669280"/>
            <a:ext cx="3040560" cy="634680"/>
          </a:xfrm>
          <a:prstGeom prst="rect">
            <a:avLst/>
          </a:prstGeom>
          <a:noFill/>
          <a:ln w="0">
            <a:noFill/>
          </a:ln>
        </p:spPr>
        <p:style>
          <a:lnRef idx="0"/>
          <a:fillRef idx="0"/>
          <a:effectRef idx="0"/>
          <a:fontRef idx="minor"/>
        </p:style>
        <p:txBody>
          <a:bodyPr lIns="0" rIns="0" tIns="0" bIns="0" anchor="t">
            <a:spAutoFit/>
          </a:bodyPr>
          <a:p>
            <a:pPr algn="ctr">
              <a:lnSpc>
                <a:spcPts val="5000"/>
              </a:lnSpc>
              <a:buNone/>
              <a:tabLst>
                <a:tab algn="l" pos="0"/>
              </a:tabLst>
            </a:pPr>
            <a:r>
              <a:rPr b="0" lang="en-US" sz="3630" spc="-1" strike="noStrike">
                <a:solidFill>
                  <a:srgbClr val="051d40"/>
                </a:solidFill>
                <a:latin typeface="DM Sans"/>
              </a:rPr>
              <a:t>Interviews</a:t>
            </a:r>
            <a:endParaRPr b="0" lang="en-US" sz="3630" spc="-1" strike="noStrike">
              <a:latin typeface="Arial"/>
            </a:endParaRPr>
          </a:p>
        </p:txBody>
      </p:sp>
      <p:sp>
        <p:nvSpPr>
          <p:cNvPr id="156" name="Freeform 14"/>
          <p:cNvSpPr/>
          <p:nvPr/>
        </p:nvSpPr>
        <p:spPr>
          <a:xfrm>
            <a:off x="-2519640" y="7227360"/>
            <a:ext cx="7086240" cy="7086240"/>
          </a:xfrm>
          <a:custGeom>
            <a:avLst/>
            <a:gdLst/>
            <a:ahLst/>
            <a:rect l="l" t="t" r="r" b="b"/>
            <a:pathLst>
              <a:path w="7086596" h="7086596">
                <a:moveTo>
                  <a:pt x="0" y="0"/>
                </a:moveTo>
                <a:lnTo>
                  <a:pt x="7086596" y="0"/>
                </a:lnTo>
                <a:lnTo>
                  <a:pt x="7086596" y="7086596"/>
                </a:lnTo>
                <a:lnTo>
                  <a:pt x="0" y="7086596"/>
                </a:lnTo>
                <a:lnTo>
                  <a:pt x="0" y="0"/>
                </a:lnTo>
                <a:close/>
              </a:path>
            </a:pathLst>
          </a:custGeom>
          <a:blipFill rotWithShape="0">
            <a:blip r:embed="rId1"/>
            <a:srcRect/>
            <a:stretch/>
          </a:blipFill>
          <a:ln w="0">
            <a:noFill/>
          </a:ln>
        </p:spPr>
        <p:style>
          <a:lnRef idx="0"/>
          <a:fillRef idx="0"/>
          <a:effectRef idx="0"/>
          <a:fontRef idx="minor"/>
        </p:style>
      </p:sp>
      <p:sp>
        <p:nvSpPr>
          <p:cNvPr id="157" name="Freeform 15"/>
          <p:cNvSpPr/>
          <p:nvPr/>
        </p:nvSpPr>
        <p:spPr>
          <a:xfrm rot="10436400">
            <a:off x="14124600" y="-3241440"/>
            <a:ext cx="6565680" cy="6565680"/>
          </a:xfrm>
          <a:custGeom>
            <a:avLst/>
            <a:gdLst/>
            <a:ahLst/>
            <a:rect l="l" t="t" r="r" b="b"/>
            <a:pathLst>
              <a:path w="6566182" h="6566182">
                <a:moveTo>
                  <a:pt x="0" y="0"/>
                </a:moveTo>
                <a:lnTo>
                  <a:pt x="6566183" y="0"/>
                </a:lnTo>
                <a:lnTo>
                  <a:pt x="6566183" y="6566182"/>
                </a:lnTo>
                <a:lnTo>
                  <a:pt x="0" y="6566182"/>
                </a:lnTo>
                <a:lnTo>
                  <a:pt x="0" y="0"/>
                </a:lnTo>
                <a:close/>
              </a:path>
            </a:pathLst>
          </a:custGeom>
          <a:blipFill rotWithShape="0">
            <a:blip r:embed="rId2"/>
            <a:srcRect/>
            <a:stretch/>
          </a:blipFill>
          <a:ln w="0">
            <a:noFill/>
          </a:ln>
        </p:spPr>
        <p:style>
          <a:lnRef idx="0"/>
          <a:fillRef idx="0"/>
          <a:effectRef idx="0"/>
          <a:fontRef idx="minor"/>
        </p:style>
      </p:sp>
      <p:sp>
        <p:nvSpPr>
          <p:cNvPr id="158" name="TextBox 16"/>
          <p:cNvSpPr/>
          <p:nvPr/>
        </p:nvSpPr>
        <p:spPr>
          <a:xfrm>
            <a:off x="3786840" y="1031400"/>
            <a:ext cx="10450440" cy="1453320"/>
          </a:xfrm>
          <a:prstGeom prst="rect">
            <a:avLst/>
          </a:prstGeom>
          <a:noFill/>
          <a:ln w="0">
            <a:noFill/>
          </a:ln>
        </p:spPr>
        <p:style>
          <a:lnRef idx="0"/>
          <a:fillRef idx="0"/>
          <a:effectRef idx="0"/>
          <a:fontRef idx="minor"/>
        </p:style>
        <p:txBody>
          <a:bodyPr lIns="0" rIns="0" tIns="0" bIns="0" anchor="t">
            <a:spAutoFit/>
          </a:bodyPr>
          <a:p>
            <a:pPr algn="ctr">
              <a:lnSpc>
                <a:spcPts val="5720"/>
              </a:lnSpc>
              <a:buNone/>
              <a:tabLst>
                <a:tab algn="l" pos="0"/>
              </a:tabLst>
            </a:pPr>
            <a:r>
              <a:rPr b="0" lang="en-US" sz="4770" spc="-1" strike="noStrike">
                <a:solidFill>
                  <a:srgbClr val="ffffff"/>
                </a:solidFill>
                <a:latin typeface="Now Bold"/>
              </a:rPr>
              <a:t>4-REQUIREMENTS GATHERING METHODS </a:t>
            </a:r>
            <a:endParaRPr b="0" lang="en-US" sz="4770" spc="-1" strike="noStrike">
              <a:latin typeface="Arial"/>
            </a:endParaRPr>
          </a:p>
        </p:txBody>
      </p:sp>
      <p:grpSp>
        <p:nvGrpSpPr>
          <p:cNvPr id="159" name="Group 17"/>
          <p:cNvGrpSpPr/>
          <p:nvPr/>
        </p:nvGrpSpPr>
        <p:grpSpPr>
          <a:xfrm>
            <a:off x="6730920" y="6614280"/>
            <a:ext cx="4161240" cy="1246320"/>
            <a:chOff x="6730920" y="6614280"/>
            <a:chExt cx="4161240" cy="1246320"/>
          </a:xfrm>
        </p:grpSpPr>
        <p:sp>
          <p:nvSpPr>
            <p:cNvPr id="160" name="Freeform 18"/>
            <p:cNvSpPr/>
            <p:nvPr/>
          </p:nvSpPr>
          <p:spPr>
            <a:xfrm rot="10800000">
              <a:off x="6730920" y="6614280"/>
              <a:ext cx="4161240" cy="1184400"/>
            </a:xfrm>
            <a:custGeom>
              <a:avLst/>
              <a:gdLst/>
              <a:ah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a:ln w="0">
              <a:noFill/>
            </a:ln>
          </p:spPr>
          <p:style>
            <a:lnRef idx="0"/>
            <a:fillRef idx="0"/>
            <a:effectRef idx="0"/>
            <a:fontRef idx="minor"/>
          </p:style>
        </p:sp>
        <p:sp>
          <p:nvSpPr>
            <p:cNvPr id="161" name="TextBox 19"/>
            <p:cNvSpPr/>
            <p:nvPr/>
          </p:nvSpPr>
          <p:spPr>
            <a:xfrm rot="10800000">
              <a:off x="6854400" y="6614280"/>
              <a:ext cx="3749400" cy="1246320"/>
            </a:xfrm>
            <a:prstGeom prst="rect">
              <a:avLst/>
            </a:prstGeom>
            <a:noFill/>
            <a:ln w="0">
              <a:noFill/>
            </a:ln>
          </p:spPr>
          <p:style>
            <a:lnRef idx="0"/>
            <a:fillRef idx="0"/>
            <a:effectRef idx="0"/>
            <a:fontRef idx="minor"/>
          </p:style>
        </p:sp>
      </p:grpSp>
      <p:sp>
        <p:nvSpPr>
          <p:cNvPr id="162" name="TextBox 20"/>
          <p:cNvSpPr/>
          <p:nvPr/>
        </p:nvSpPr>
        <p:spPr>
          <a:xfrm>
            <a:off x="7491960" y="6885360"/>
            <a:ext cx="3040560" cy="634680"/>
          </a:xfrm>
          <a:prstGeom prst="rect">
            <a:avLst/>
          </a:prstGeom>
          <a:noFill/>
          <a:ln w="0">
            <a:noFill/>
          </a:ln>
        </p:spPr>
        <p:style>
          <a:lnRef idx="0"/>
          <a:fillRef idx="0"/>
          <a:effectRef idx="0"/>
          <a:fontRef idx="minor"/>
        </p:style>
        <p:txBody>
          <a:bodyPr lIns="0" rIns="0" tIns="0" bIns="0" anchor="t">
            <a:spAutoFit/>
          </a:bodyPr>
          <a:p>
            <a:pPr algn="ctr">
              <a:lnSpc>
                <a:spcPts val="5000"/>
              </a:lnSpc>
              <a:buNone/>
              <a:tabLst>
                <a:tab algn="l" pos="0"/>
              </a:tabLst>
            </a:pPr>
            <a:r>
              <a:rPr b="0" lang="en-US" sz="3630" spc="-1" strike="noStrike">
                <a:solidFill>
                  <a:srgbClr val="051d40"/>
                </a:solidFill>
                <a:latin typeface="DM Sans Bold"/>
              </a:rPr>
              <a:t>user persona</a:t>
            </a:r>
            <a:endParaRPr b="0" lang="en-US" sz="363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163" name="Group 2"/>
          <p:cNvGrpSpPr/>
          <p:nvPr/>
        </p:nvGrpSpPr>
        <p:grpSpPr>
          <a:xfrm>
            <a:off x="7032240" y="2998080"/>
            <a:ext cx="4161240" cy="1246320"/>
            <a:chOff x="7032240" y="2998080"/>
            <a:chExt cx="4161240" cy="1246320"/>
          </a:xfrm>
        </p:grpSpPr>
        <p:sp>
          <p:nvSpPr>
            <p:cNvPr id="164" name="Freeform 3"/>
            <p:cNvSpPr/>
            <p:nvPr/>
          </p:nvSpPr>
          <p:spPr>
            <a:xfrm>
              <a:off x="7032240" y="3060000"/>
              <a:ext cx="4161240" cy="1184400"/>
            </a:xfrm>
            <a:custGeom>
              <a:avLst/>
              <a:gdLst/>
              <a:ah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a:ln w="0">
              <a:noFill/>
            </a:ln>
          </p:spPr>
          <p:style>
            <a:lnRef idx="0"/>
            <a:fillRef idx="0"/>
            <a:effectRef idx="0"/>
            <a:fontRef idx="minor"/>
          </p:style>
        </p:sp>
        <p:sp>
          <p:nvSpPr>
            <p:cNvPr id="165" name="TextBox 4"/>
            <p:cNvSpPr/>
            <p:nvPr/>
          </p:nvSpPr>
          <p:spPr>
            <a:xfrm>
              <a:off x="7320600" y="2998080"/>
              <a:ext cx="3749400" cy="1246320"/>
            </a:xfrm>
            <a:prstGeom prst="rect">
              <a:avLst/>
            </a:prstGeom>
            <a:noFill/>
            <a:ln w="0">
              <a:noFill/>
            </a:ln>
          </p:spPr>
          <p:style>
            <a:lnRef idx="0"/>
            <a:fillRef idx="0"/>
            <a:effectRef idx="0"/>
            <a:fontRef idx="minor"/>
          </p:style>
        </p:sp>
      </p:grpSp>
      <p:grpSp>
        <p:nvGrpSpPr>
          <p:cNvPr id="166" name="Group 5"/>
          <p:cNvGrpSpPr/>
          <p:nvPr/>
        </p:nvGrpSpPr>
        <p:grpSpPr>
          <a:xfrm>
            <a:off x="6066360" y="4244760"/>
            <a:ext cx="4161240" cy="1246320"/>
            <a:chOff x="6066360" y="4244760"/>
            <a:chExt cx="4161240" cy="1246320"/>
          </a:xfrm>
        </p:grpSpPr>
        <p:sp>
          <p:nvSpPr>
            <p:cNvPr id="167" name="Freeform 6"/>
            <p:cNvSpPr/>
            <p:nvPr/>
          </p:nvSpPr>
          <p:spPr>
            <a:xfrm rot="10800000">
              <a:off x="6066360" y="4245120"/>
              <a:ext cx="4161240" cy="1184400"/>
            </a:xfrm>
            <a:custGeom>
              <a:avLst/>
              <a:gdLst/>
              <a:ah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a:ln w="0">
              <a:noFill/>
            </a:ln>
          </p:spPr>
          <p:style>
            <a:lnRef idx="0"/>
            <a:fillRef idx="0"/>
            <a:effectRef idx="0"/>
            <a:fontRef idx="minor"/>
          </p:style>
        </p:sp>
        <p:sp>
          <p:nvSpPr>
            <p:cNvPr id="168" name="TextBox 7"/>
            <p:cNvSpPr/>
            <p:nvPr/>
          </p:nvSpPr>
          <p:spPr>
            <a:xfrm rot="10800000">
              <a:off x="6189840" y="4244760"/>
              <a:ext cx="3749400" cy="1246320"/>
            </a:xfrm>
            <a:prstGeom prst="rect">
              <a:avLst/>
            </a:prstGeom>
            <a:noFill/>
            <a:ln w="0">
              <a:noFill/>
            </a:ln>
          </p:spPr>
          <p:style>
            <a:lnRef idx="0"/>
            <a:fillRef idx="0"/>
            <a:effectRef idx="0"/>
            <a:fontRef idx="minor"/>
          </p:style>
        </p:sp>
      </p:grpSp>
      <p:grpSp>
        <p:nvGrpSpPr>
          <p:cNvPr id="169" name="Group 8"/>
          <p:cNvGrpSpPr/>
          <p:nvPr/>
        </p:nvGrpSpPr>
        <p:grpSpPr>
          <a:xfrm>
            <a:off x="7696800" y="5367600"/>
            <a:ext cx="4161240" cy="1246320"/>
            <a:chOff x="7696800" y="5367600"/>
            <a:chExt cx="4161240" cy="1246320"/>
          </a:xfrm>
        </p:grpSpPr>
        <p:sp>
          <p:nvSpPr>
            <p:cNvPr id="170" name="Freeform 9"/>
            <p:cNvSpPr/>
            <p:nvPr/>
          </p:nvSpPr>
          <p:spPr>
            <a:xfrm>
              <a:off x="7696800" y="5429520"/>
              <a:ext cx="4161240" cy="1184400"/>
            </a:xfrm>
            <a:custGeom>
              <a:avLst/>
              <a:gdLst/>
              <a:ah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a:ln w="0">
              <a:noFill/>
            </a:ln>
          </p:spPr>
          <p:style>
            <a:lnRef idx="0"/>
            <a:fillRef idx="0"/>
            <a:effectRef idx="0"/>
            <a:fontRef idx="minor"/>
          </p:style>
        </p:sp>
        <p:sp>
          <p:nvSpPr>
            <p:cNvPr id="171" name="TextBox 10"/>
            <p:cNvSpPr/>
            <p:nvPr/>
          </p:nvSpPr>
          <p:spPr>
            <a:xfrm>
              <a:off x="7985160" y="5367600"/>
              <a:ext cx="3749400" cy="1246320"/>
            </a:xfrm>
            <a:prstGeom prst="rect">
              <a:avLst/>
            </a:prstGeom>
            <a:noFill/>
            <a:ln w="0">
              <a:noFill/>
            </a:ln>
          </p:spPr>
          <p:style>
            <a:lnRef idx="0"/>
            <a:fillRef idx="0"/>
            <a:effectRef idx="0"/>
            <a:fontRef idx="minor"/>
          </p:style>
        </p:sp>
      </p:grpSp>
      <p:grpSp>
        <p:nvGrpSpPr>
          <p:cNvPr id="172" name="Group 11"/>
          <p:cNvGrpSpPr/>
          <p:nvPr/>
        </p:nvGrpSpPr>
        <p:grpSpPr>
          <a:xfrm>
            <a:off x="6730920" y="6614280"/>
            <a:ext cx="4161240" cy="1246320"/>
            <a:chOff x="6730920" y="6614280"/>
            <a:chExt cx="4161240" cy="1246320"/>
          </a:xfrm>
        </p:grpSpPr>
        <p:sp>
          <p:nvSpPr>
            <p:cNvPr id="173" name="Freeform 12"/>
            <p:cNvSpPr/>
            <p:nvPr/>
          </p:nvSpPr>
          <p:spPr>
            <a:xfrm rot="10800000">
              <a:off x="6730920" y="6614280"/>
              <a:ext cx="4161240" cy="1184400"/>
            </a:xfrm>
            <a:custGeom>
              <a:avLst/>
              <a:gdLst/>
              <a:ah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a:ln w="0">
              <a:noFill/>
            </a:ln>
          </p:spPr>
          <p:style>
            <a:lnRef idx="0"/>
            <a:fillRef idx="0"/>
            <a:effectRef idx="0"/>
            <a:fontRef idx="minor"/>
          </p:style>
        </p:sp>
        <p:sp>
          <p:nvSpPr>
            <p:cNvPr id="174" name="TextBox 13"/>
            <p:cNvSpPr/>
            <p:nvPr/>
          </p:nvSpPr>
          <p:spPr>
            <a:xfrm rot="10800000">
              <a:off x="6854400" y="6614280"/>
              <a:ext cx="3749400" cy="1246320"/>
            </a:xfrm>
            <a:prstGeom prst="rect">
              <a:avLst/>
            </a:prstGeom>
            <a:noFill/>
            <a:ln w="0">
              <a:noFill/>
            </a:ln>
          </p:spPr>
          <p:style>
            <a:lnRef idx="0"/>
            <a:fillRef idx="0"/>
            <a:effectRef idx="0"/>
            <a:fontRef idx="minor"/>
          </p:style>
        </p:sp>
      </p:grpSp>
      <p:sp>
        <p:nvSpPr>
          <p:cNvPr id="175" name="TextBox 14"/>
          <p:cNvSpPr/>
          <p:nvPr/>
        </p:nvSpPr>
        <p:spPr>
          <a:xfrm>
            <a:off x="6774120" y="4484520"/>
            <a:ext cx="2917800" cy="560880"/>
          </a:xfrm>
          <a:prstGeom prst="rect">
            <a:avLst/>
          </a:prstGeom>
          <a:noFill/>
          <a:ln w="0">
            <a:noFill/>
          </a:ln>
        </p:spPr>
        <p:style>
          <a:lnRef idx="0"/>
          <a:fillRef idx="0"/>
          <a:effectRef idx="0"/>
          <a:fontRef idx="minor"/>
        </p:style>
        <p:txBody>
          <a:bodyPr lIns="0" rIns="0" tIns="0" bIns="0" anchor="t">
            <a:spAutoFit/>
          </a:bodyPr>
          <a:p>
            <a:pPr algn="ctr">
              <a:lnSpc>
                <a:spcPts val="4419"/>
              </a:lnSpc>
              <a:buNone/>
              <a:tabLst>
                <a:tab algn="l" pos="0"/>
              </a:tabLst>
            </a:pPr>
            <a:r>
              <a:rPr b="0" lang="en-US" sz="3200" spc="-1" strike="noStrike">
                <a:solidFill>
                  <a:srgbClr val="051d40"/>
                </a:solidFill>
                <a:latin typeface="DM Sans Bold"/>
              </a:rPr>
              <a:t>accessibility</a:t>
            </a:r>
            <a:endParaRPr b="0" lang="en-US" sz="3200" spc="-1" strike="noStrike">
              <a:latin typeface="Arial"/>
            </a:endParaRPr>
          </a:p>
        </p:txBody>
      </p:sp>
      <p:sp>
        <p:nvSpPr>
          <p:cNvPr id="176" name="TextBox 15"/>
          <p:cNvSpPr/>
          <p:nvPr/>
        </p:nvSpPr>
        <p:spPr>
          <a:xfrm>
            <a:off x="7740360" y="3309480"/>
            <a:ext cx="274500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051d40"/>
                </a:solidFill>
                <a:latin typeface="DM Sans Bold"/>
              </a:rPr>
              <a:t>efficiency</a:t>
            </a:r>
            <a:endParaRPr b="0" lang="en-US" sz="3759" spc="-1" strike="noStrike">
              <a:latin typeface="Arial"/>
            </a:endParaRPr>
          </a:p>
        </p:txBody>
      </p:sp>
      <p:sp>
        <p:nvSpPr>
          <p:cNvPr id="177" name="TextBox 16"/>
          <p:cNvSpPr/>
          <p:nvPr/>
        </p:nvSpPr>
        <p:spPr>
          <a:xfrm>
            <a:off x="11360520" y="3123000"/>
            <a:ext cx="4525920" cy="1184400"/>
          </a:xfrm>
          <a:prstGeom prst="rect">
            <a:avLst/>
          </a:prstGeom>
          <a:noFill/>
          <a:ln w="0">
            <a:noFill/>
          </a:ln>
        </p:spPr>
        <p:style>
          <a:lnRef idx="0"/>
          <a:fillRef idx="0"/>
          <a:effectRef idx="0"/>
          <a:fontRef idx="minor"/>
        </p:style>
        <p:txBody>
          <a:bodyPr lIns="0" rIns="0" tIns="0" bIns="0" anchor="t">
            <a:spAutoFit/>
          </a:bodyPr>
          <a:p>
            <a:pPr>
              <a:lnSpc>
                <a:spcPts val="3110"/>
              </a:lnSpc>
              <a:buNone/>
              <a:tabLst>
                <a:tab algn="l" pos="0"/>
              </a:tabLst>
            </a:pPr>
            <a:r>
              <a:rPr b="0" lang="en-US" sz="2470" spc="-1" strike="noStrike">
                <a:solidFill>
                  <a:srgbClr val="ffffff"/>
                </a:solidFill>
                <a:latin typeface="DM Sans"/>
              </a:rPr>
              <a:t>Attendance should be quick (under 5 seconds per student).</a:t>
            </a:r>
            <a:endParaRPr b="0" lang="en-US" sz="2470" spc="-1" strike="noStrike">
              <a:latin typeface="Arial"/>
            </a:endParaRPr>
          </a:p>
        </p:txBody>
      </p:sp>
      <p:sp>
        <p:nvSpPr>
          <p:cNvPr id="178" name="TextBox 17"/>
          <p:cNvSpPr/>
          <p:nvPr/>
        </p:nvSpPr>
        <p:spPr>
          <a:xfrm>
            <a:off x="7985160" y="5344200"/>
            <a:ext cx="3040560" cy="1269720"/>
          </a:xfrm>
          <a:prstGeom prst="rect">
            <a:avLst/>
          </a:prstGeom>
          <a:noFill/>
          <a:ln w="0">
            <a:noFill/>
          </a:ln>
        </p:spPr>
        <p:style>
          <a:lnRef idx="0"/>
          <a:fillRef idx="0"/>
          <a:effectRef idx="0"/>
          <a:fontRef idx="minor"/>
        </p:style>
        <p:txBody>
          <a:bodyPr lIns="0" rIns="0" tIns="0" bIns="0" anchor="t">
            <a:spAutoFit/>
          </a:bodyPr>
          <a:p>
            <a:pPr algn="ctr">
              <a:lnSpc>
                <a:spcPts val="5000"/>
              </a:lnSpc>
              <a:buNone/>
              <a:tabLst>
                <a:tab algn="l" pos="0"/>
              </a:tabLst>
            </a:pPr>
            <a:r>
              <a:rPr b="0" lang="en-US" sz="3630" spc="-1" strike="noStrike">
                <a:solidFill>
                  <a:srgbClr val="051d40"/>
                </a:solidFill>
                <a:latin typeface="DM Sans Bold"/>
              </a:rPr>
              <a:t>user features</a:t>
            </a:r>
            <a:endParaRPr b="0" lang="en-US" sz="3630" spc="-1" strike="noStrike">
              <a:latin typeface="Arial"/>
            </a:endParaRPr>
          </a:p>
        </p:txBody>
      </p:sp>
      <p:sp>
        <p:nvSpPr>
          <p:cNvPr id="179" name="TextBox 18"/>
          <p:cNvSpPr/>
          <p:nvPr/>
        </p:nvSpPr>
        <p:spPr>
          <a:xfrm>
            <a:off x="7353360" y="6863760"/>
            <a:ext cx="274500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051d40"/>
                </a:solidFill>
                <a:latin typeface="DM Sans Bold"/>
              </a:rPr>
              <a:t>accuracy</a:t>
            </a:r>
            <a:endParaRPr b="0" lang="en-US" sz="3759" spc="-1" strike="noStrike">
              <a:latin typeface="Arial"/>
            </a:endParaRPr>
          </a:p>
        </p:txBody>
      </p:sp>
      <p:sp>
        <p:nvSpPr>
          <p:cNvPr id="180" name="TextBox 19"/>
          <p:cNvSpPr/>
          <p:nvPr/>
        </p:nvSpPr>
        <p:spPr>
          <a:xfrm>
            <a:off x="1337760" y="4240080"/>
            <a:ext cx="4490640" cy="1387800"/>
          </a:xfrm>
          <a:prstGeom prst="rect">
            <a:avLst/>
          </a:prstGeom>
          <a:noFill/>
          <a:ln w="0">
            <a:noFill/>
          </a:ln>
        </p:spPr>
        <p:style>
          <a:lnRef idx="0"/>
          <a:fillRef idx="0"/>
          <a:effectRef idx="0"/>
          <a:fontRef idx="minor"/>
        </p:style>
        <p:txBody>
          <a:bodyPr lIns="0" rIns="0" tIns="0" bIns="0" anchor="t">
            <a:spAutoFit/>
          </a:bodyPr>
          <a:p>
            <a:pPr algn="r">
              <a:lnSpc>
                <a:spcPts val="2733"/>
              </a:lnSpc>
              <a:buNone/>
              <a:tabLst>
                <a:tab algn="l" pos="0"/>
              </a:tabLst>
            </a:pPr>
            <a:r>
              <a:rPr b="0" lang="en-US" sz="2170" spc="-1" strike="noStrike">
                <a:solidFill>
                  <a:srgbClr val="ffffff"/>
                </a:solidFill>
                <a:latin typeface="DM Sans"/>
              </a:rPr>
              <a:t>our application should take in consideration multi-languages support,color blindness consideration.,</a:t>
            </a:r>
            <a:endParaRPr b="0" lang="en-US" sz="2170" spc="-1" strike="noStrike">
              <a:latin typeface="Arial"/>
            </a:endParaRPr>
          </a:p>
        </p:txBody>
      </p:sp>
      <p:sp>
        <p:nvSpPr>
          <p:cNvPr id="181" name="TextBox 20"/>
          <p:cNvSpPr/>
          <p:nvPr/>
        </p:nvSpPr>
        <p:spPr>
          <a:xfrm>
            <a:off x="12009600" y="5448240"/>
            <a:ext cx="4884480" cy="1452600"/>
          </a:xfrm>
          <a:prstGeom prst="rect">
            <a:avLst/>
          </a:prstGeom>
          <a:noFill/>
          <a:ln w="0">
            <a:noFill/>
          </a:ln>
        </p:spPr>
        <p:style>
          <a:lnRef idx="0"/>
          <a:fillRef idx="0"/>
          <a:effectRef idx="0"/>
          <a:fontRef idx="minor"/>
        </p:style>
        <p:txBody>
          <a:bodyPr lIns="0" rIns="0" tIns="0" bIns="0" anchor="t">
            <a:spAutoFit/>
          </a:bodyPr>
          <a:p>
            <a:pPr>
              <a:lnSpc>
                <a:spcPts val="2860"/>
              </a:lnSpc>
              <a:buNone/>
              <a:tabLst>
                <a:tab algn="l" pos="0"/>
              </a:tabLst>
            </a:pPr>
            <a:r>
              <a:rPr b="0" lang="en-US" sz="2270" spc="-1" strike="noStrike">
                <a:solidFill>
                  <a:srgbClr val="ffffff"/>
                </a:solidFill>
                <a:latin typeface="DM Sans"/>
              </a:rPr>
              <a:t>students registration, attendance recording using fingerprint, download and view the attendance records etc..</a:t>
            </a:r>
            <a:endParaRPr b="0" lang="en-US" sz="2270" spc="-1" strike="noStrike">
              <a:latin typeface="Arial"/>
            </a:endParaRPr>
          </a:p>
        </p:txBody>
      </p:sp>
      <p:sp>
        <p:nvSpPr>
          <p:cNvPr id="182" name="TextBox 21"/>
          <p:cNvSpPr/>
          <p:nvPr/>
        </p:nvSpPr>
        <p:spPr>
          <a:xfrm>
            <a:off x="1921680" y="6617160"/>
            <a:ext cx="4655520" cy="1452600"/>
          </a:xfrm>
          <a:prstGeom prst="rect">
            <a:avLst/>
          </a:prstGeom>
          <a:noFill/>
          <a:ln w="0">
            <a:noFill/>
          </a:ln>
        </p:spPr>
        <p:style>
          <a:lnRef idx="0"/>
          <a:fillRef idx="0"/>
          <a:effectRef idx="0"/>
          <a:fontRef idx="minor"/>
        </p:style>
        <p:txBody>
          <a:bodyPr lIns="0" rIns="0" tIns="0" bIns="0" anchor="t">
            <a:spAutoFit/>
          </a:bodyPr>
          <a:p>
            <a:pPr algn="r">
              <a:lnSpc>
                <a:spcPts val="2860"/>
              </a:lnSpc>
              <a:buNone/>
              <a:tabLst>
                <a:tab algn="l" pos="0"/>
              </a:tabLst>
            </a:pPr>
            <a:r>
              <a:rPr b="0" lang="en-US" sz="2270" spc="-1" strike="noStrike">
                <a:solidFill>
                  <a:srgbClr val="ffffff"/>
                </a:solidFill>
                <a:latin typeface="DM Sans"/>
              </a:rPr>
              <a:t>Implement a system to flag potential errors, such as unregistered fingerprints or duplicate scans.</a:t>
            </a:r>
            <a:endParaRPr b="0" lang="en-US" sz="2270" spc="-1" strike="noStrike">
              <a:latin typeface="Arial"/>
            </a:endParaRPr>
          </a:p>
        </p:txBody>
      </p:sp>
      <p:sp>
        <p:nvSpPr>
          <p:cNvPr id="183" name="Freeform 22"/>
          <p:cNvSpPr/>
          <p:nvPr/>
        </p:nvSpPr>
        <p:spPr>
          <a:xfrm>
            <a:off x="-2519640" y="7227360"/>
            <a:ext cx="7086240" cy="7086240"/>
          </a:xfrm>
          <a:custGeom>
            <a:avLst/>
            <a:gdLst/>
            <a:ahLst/>
            <a:rect l="l" t="t" r="r" b="b"/>
            <a:pathLst>
              <a:path w="7086596" h="7086596">
                <a:moveTo>
                  <a:pt x="0" y="0"/>
                </a:moveTo>
                <a:lnTo>
                  <a:pt x="7086596" y="0"/>
                </a:lnTo>
                <a:lnTo>
                  <a:pt x="7086596" y="7086596"/>
                </a:lnTo>
                <a:lnTo>
                  <a:pt x="0" y="7086596"/>
                </a:lnTo>
                <a:lnTo>
                  <a:pt x="0" y="0"/>
                </a:lnTo>
                <a:close/>
              </a:path>
            </a:pathLst>
          </a:custGeom>
          <a:blipFill rotWithShape="0">
            <a:blip r:embed="rId1"/>
            <a:srcRect/>
            <a:stretch/>
          </a:blipFill>
          <a:ln w="0">
            <a:noFill/>
          </a:ln>
        </p:spPr>
        <p:style>
          <a:lnRef idx="0"/>
          <a:fillRef idx="0"/>
          <a:effectRef idx="0"/>
          <a:fontRef idx="minor"/>
        </p:style>
      </p:sp>
      <p:sp>
        <p:nvSpPr>
          <p:cNvPr id="184" name="Freeform 23"/>
          <p:cNvSpPr/>
          <p:nvPr/>
        </p:nvSpPr>
        <p:spPr>
          <a:xfrm rot="10436400">
            <a:off x="14124600" y="-3241440"/>
            <a:ext cx="6565680" cy="6565680"/>
          </a:xfrm>
          <a:custGeom>
            <a:avLst/>
            <a:gdLst/>
            <a:ahLst/>
            <a:rect l="l" t="t" r="r" b="b"/>
            <a:pathLst>
              <a:path w="6566182" h="6566182">
                <a:moveTo>
                  <a:pt x="0" y="0"/>
                </a:moveTo>
                <a:lnTo>
                  <a:pt x="6566183" y="0"/>
                </a:lnTo>
                <a:lnTo>
                  <a:pt x="6566183" y="6566182"/>
                </a:lnTo>
                <a:lnTo>
                  <a:pt x="0" y="6566182"/>
                </a:lnTo>
                <a:lnTo>
                  <a:pt x="0" y="0"/>
                </a:lnTo>
                <a:close/>
              </a:path>
            </a:pathLst>
          </a:custGeom>
          <a:blipFill rotWithShape="0">
            <a:blip r:embed="rId2"/>
            <a:srcRect/>
            <a:stretch/>
          </a:blipFill>
          <a:ln w="0">
            <a:noFill/>
          </a:ln>
        </p:spPr>
        <p:style>
          <a:lnRef idx="0"/>
          <a:fillRef idx="0"/>
          <a:effectRef idx="0"/>
          <a:fontRef idx="minor"/>
        </p:style>
      </p:sp>
      <p:sp>
        <p:nvSpPr>
          <p:cNvPr id="185" name="TextBox 24"/>
          <p:cNvSpPr/>
          <p:nvPr/>
        </p:nvSpPr>
        <p:spPr>
          <a:xfrm>
            <a:off x="3786840" y="1031400"/>
            <a:ext cx="10450440" cy="726840"/>
          </a:xfrm>
          <a:prstGeom prst="rect">
            <a:avLst/>
          </a:prstGeom>
          <a:noFill/>
          <a:ln w="0">
            <a:noFill/>
          </a:ln>
        </p:spPr>
        <p:style>
          <a:lnRef idx="0"/>
          <a:fillRef idx="0"/>
          <a:effectRef idx="0"/>
          <a:fontRef idx="minor"/>
        </p:style>
        <p:txBody>
          <a:bodyPr lIns="0" rIns="0" tIns="0" bIns="0" anchor="t">
            <a:spAutoFit/>
          </a:bodyPr>
          <a:p>
            <a:pPr algn="ctr">
              <a:lnSpc>
                <a:spcPts val="5720"/>
              </a:lnSpc>
              <a:buNone/>
              <a:tabLst>
                <a:tab algn="l" pos="0"/>
              </a:tabLst>
            </a:pPr>
            <a:r>
              <a:rPr b="0" lang="en-US" sz="4770" spc="-1" strike="noStrike">
                <a:solidFill>
                  <a:srgbClr val="ffffff"/>
                </a:solidFill>
                <a:latin typeface="Now Bold"/>
              </a:rPr>
              <a:t>4.1-BRAINSTORMING</a:t>
            </a:r>
            <a:endParaRPr b="0" lang="en-US" sz="477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186" name="Freeform 2"/>
          <p:cNvSpPr/>
          <p:nvPr/>
        </p:nvSpPr>
        <p:spPr>
          <a:xfrm rot="1313400">
            <a:off x="-4260960" y="6573600"/>
            <a:ext cx="9085320" cy="536832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187" name="Freeform 3"/>
          <p:cNvSpPr/>
          <p:nvPr/>
        </p:nvSpPr>
        <p:spPr>
          <a:xfrm rot="1313400">
            <a:off x="14330520" y="-1655640"/>
            <a:ext cx="9085320" cy="536832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fillRef idx="0"/>
          <a:effectRef idx="0"/>
          <a:fontRef idx="minor"/>
        </p:style>
      </p:sp>
      <p:sp>
        <p:nvSpPr>
          <p:cNvPr id="188" name="Freeform 4"/>
          <p:cNvSpPr/>
          <p:nvPr/>
        </p:nvSpPr>
        <p:spPr>
          <a:xfrm>
            <a:off x="0" y="430920"/>
            <a:ext cx="1399320" cy="1399320"/>
          </a:xfrm>
          <a:custGeom>
            <a:avLst/>
            <a:gdLst/>
            <a:ahLst/>
            <a:rect l="l" t="t" r="r" b="b"/>
            <a:pathLst>
              <a:path w="1399568" h="1399568">
                <a:moveTo>
                  <a:pt x="0" y="0"/>
                </a:moveTo>
                <a:lnTo>
                  <a:pt x="1399568" y="0"/>
                </a:lnTo>
                <a:lnTo>
                  <a:pt x="1399568" y="1399568"/>
                </a:lnTo>
                <a:lnTo>
                  <a:pt x="0" y="1399568"/>
                </a:lnTo>
                <a:lnTo>
                  <a:pt x="0" y="0"/>
                </a:lnTo>
                <a:close/>
              </a:path>
            </a:pathLst>
          </a:custGeom>
          <a:blipFill rotWithShape="0">
            <a:blip r:embed="rId3"/>
            <a:srcRect/>
            <a:stretch/>
          </a:blipFill>
          <a:ln w="0">
            <a:noFill/>
          </a:ln>
        </p:spPr>
        <p:style>
          <a:lnRef idx="0"/>
          <a:fillRef idx="0"/>
          <a:effectRef idx="0"/>
          <a:fontRef idx="minor"/>
        </p:style>
      </p:sp>
      <p:sp>
        <p:nvSpPr>
          <p:cNvPr id="189" name="Freeform 5"/>
          <p:cNvSpPr/>
          <p:nvPr/>
        </p:nvSpPr>
        <p:spPr>
          <a:xfrm>
            <a:off x="3535200" y="6384240"/>
            <a:ext cx="10611720" cy="2873520"/>
          </a:xfrm>
          <a:custGeom>
            <a:avLst/>
            <a:gdLst/>
            <a:ahLst/>
            <a:rect l="l" t="t" r="r" b="b"/>
            <a:pathLst>
              <a:path w="10611930" h="2873881">
                <a:moveTo>
                  <a:pt x="0" y="0"/>
                </a:moveTo>
                <a:lnTo>
                  <a:pt x="10611929" y="0"/>
                </a:lnTo>
                <a:lnTo>
                  <a:pt x="10611929" y="2873881"/>
                </a:lnTo>
                <a:lnTo>
                  <a:pt x="0" y="2873881"/>
                </a:lnTo>
                <a:lnTo>
                  <a:pt x="0" y="0"/>
                </a:lnTo>
                <a:close/>
              </a:path>
            </a:pathLst>
          </a:custGeom>
          <a:blipFill rotWithShape="0">
            <a:blip r:embed="rId4"/>
            <a:srcRect/>
            <a:stretch/>
          </a:blipFill>
          <a:ln w="0">
            <a:noFill/>
          </a:ln>
        </p:spPr>
        <p:style>
          <a:lnRef idx="0"/>
          <a:fillRef idx="0"/>
          <a:effectRef idx="0"/>
          <a:fontRef idx="minor"/>
        </p:style>
      </p:sp>
      <p:sp>
        <p:nvSpPr>
          <p:cNvPr id="190" name="TextBox 6"/>
          <p:cNvSpPr/>
          <p:nvPr/>
        </p:nvSpPr>
        <p:spPr>
          <a:xfrm>
            <a:off x="4631760" y="615600"/>
            <a:ext cx="8196840" cy="819000"/>
          </a:xfrm>
          <a:prstGeom prst="rect">
            <a:avLst/>
          </a:prstGeom>
          <a:noFill/>
          <a:ln w="0">
            <a:noFill/>
          </a:ln>
        </p:spPr>
        <p:style>
          <a:lnRef idx="0"/>
          <a:fillRef idx="0"/>
          <a:effectRef idx="0"/>
          <a:fontRef idx="minor"/>
        </p:style>
        <p:txBody>
          <a:bodyPr lIns="0" rIns="0" tIns="0" bIns="0" anchor="t">
            <a:spAutoFit/>
          </a:bodyPr>
          <a:p>
            <a:pPr algn="ctr">
              <a:lnSpc>
                <a:spcPts val="6452"/>
              </a:lnSpc>
              <a:buNone/>
              <a:tabLst>
                <a:tab algn="l" pos="0"/>
              </a:tabLst>
            </a:pPr>
            <a:r>
              <a:rPr b="0" lang="en-US" sz="5370" spc="-1" strike="noStrike">
                <a:solidFill>
                  <a:srgbClr val="ffffff"/>
                </a:solidFill>
                <a:latin typeface="DM Sans Bold"/>
              </a:rPr>
              <a:t>4.2-surveys</a:t>
            </a:r>
            <a:endParaRPr b="0" lang="en-US" sz="5370" spc="-1" strike="noStrike">
              <a:latin typeface="Arial"/>
            </a:endParaRPr>
          </a:p>
        </p:txBody>
      </p:sp>
      <p:sp>
        <p:nvSpPr>
          <p:cNvPr id="191" name="TextBox 7"/>
          <p:cNvSpPr/>
          <p:nvPr/>
        </p:nvSpPr>
        <p:spPr>
          <a:xfrm>
            <a:off x="3843720" y="1926360"/>
            <a:ext cx="10596600" cy="1873440"/>
          </a:xfrm>
          <a:prstGeom prst="rect">
            <a:avLst/>
          </a:prstGeom>
          <a:noFill/>
          <a:ln w="0">
            <a:noFill/>
          </a:ln>
        </p:spPr>
        <p:style>
          <a:lnRef idx="0"/>
          <a:fillRef idx="0"/>
          <a:effectRef idx="0"/>
          <a:fontRef idx="minor"/>
        </p:style>
        <p:txBody>
          <a:bodyPr lIns="0" rIns="0" tIns="0" bIns="0" anchor="t">
            <a:spAutoFit/>
          </a:bodyPr>
          <a:p>
            <a:pPr algn="ctr">
              <a:lnSpc>
                <a:spcPts val="2951"/>
              </a:lnSpc>
              <a:buNone/>
            </a:pPr>
            <a:r>
              <a:rPr b="0" lang="en-US" sz="2140" spc="103" strike="noStrike">
                <a:solidFill>
                  <a:srgbClr val="ffffff"/>
                </a:solidFill>
                <a:latin typeface="DM Sans"/>
              </a:rPr>
              <a:t>The following shows in detail what we got as answers and we noticed that people were very engage when filling out the form, in average 05:24 minutes to fill the form for 15 answers. Following are screenshots of the result.</a:t>
            </a:r>
            <a:endParaRPr b="0" lang="en-US" sz="2140" spc="-1" strike="noStrike">
              <a:latin typeface="Arial"/>
            </a:endParaRPr>
          </a:p>
          <a:p>
            <a:pPr algn="ctr">
              <a:lnSpc>
                <a:spcPts val="2951"/>
              </a:lnSpc>
              <a:buNone/>
              <a:tabLst>
                <a:tab algn="l" pos="0"/>
              </a:tabLst>
            </a:pPr>
            <a:endParaRPr b="0" lang="en-US" sz="1800" spc="-1" strike="noStrike">
              <a:latin typeface="Arial"/>
            </a:endParaRPr>
          </a:p>
        </p:txBody>
      </p:sp>
      <p:sp>
        <p:nvSpPr>
          <p:cNvPr id="192" name="Freeform 8"/>
          <p:cNvSpPr/>
          <p:nvPr/>
        </p:nvSpPr>
        <p:spPr>
          <a:xfrm>
            <a:off x="3623760" y="3523680"/>
            <a:ext cx="10434600" cy="2383200"/>
          </a:xfrm>
          <a:custGeom>
            <a:avLst/>
            <a:gdLst/>
            <a:ahLst/>
            <a:rect l="l" t="t" r="r" b="b"/>
            <a:pathLst>
              <a:path w="10435115" h="2383509">
                <a:moveTo>
                  <a:pt x="0" y="0"/>
                </a:moveTo>
                <a:lnTo>
                  <a:pt x="10435115" y="0"/>
                </a:lnTo>
                <a:lnTo>
                  <a:pt x="10435115" y="2383509"/>
                </a:lnTo>
                <a:lnTo>
                  <a:pt x="0" y="2383509"/>
                </a:lnTo>
                <a:lnTo>
                  <a:pt x="0" y="0"/>
                </a:lnTo>
                <a:close/>
              </a:path>
            </a:pathLst>
          </a:custGeom>
          <a:blipFill rotWithShape="0">
            <a:blip r:embed="rId5"/>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DAGD0pa4C1Y</dc:identifier>
  <dc:language>en-US</dc:language>
  <cp:lastModifiedBy/>
  <dcterms:modified xsi:type="dcterms:W3CDTF">2024-05-02T18:40:18Z</dcterms:modified>
  <cp:revision>2</cp:revision>
  <dc:subject/>
  <dc:title>Non Text Magic Studio Magic Design for Presentations L&amp;P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